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2"/>
  </p:notesMasterIdLst>
  <p:handoutMasterIdLst>
    <p:handoutMasterId r:id="rId23"/>
  </p:handoutMasterIdLst>
  <p:sldIdLst>
    <p:sldId id="272" r:id="rId5"/>
    <p:sldId id="267" r:id="rId6"/>
    <p:sldId id="256" r:id="rId7"/>
    <p:sldId id="274" r:id="rId8"/>
    <p:sldId id="261" r:id="rId9"/>
    <p:sldId id="259" r:id="rId10"/>
    <p:sldId id="273" r:id="rId11"/>
    <p:sldId id="281" r:id="rId12"/>
    <p:sldId id="258" r:id="rId13"/>
    <p:sldId id="262" r:id="rId14"/>
    <p:sldId id="280" r:id="rId15"/>
    <p:sldId id="257" r:id="rId16"/>
    <p:sldId id="263" r:id="rId17"/>
    <p:sldId id="264" r:id="rId18"/>
    <p:sldId id="260" r:id="rId19"/>
    <p:sldId id="265" r:id="rId20"/>
    <p:sldId id="266" r:id="rId21"/>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22EF8-128E-49CD-8BD2-7457A4225C84}" v="9" dt="2021-03-11T10:14:00.55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jl, gemiddeld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792"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oes van den Akker" userId="077b6897-970d-451c-ba7c-b35c3a3f8808" providerId="ADAL" clId="{8D922EF8-128E-49CD-8BD2-7457A4225C84}"/>
    <pc:docChg chg="undo custSel addSld delSld modSld sldOrd">
      <pc:chgData name="Marloes van den Akker" userId="077b6897-970d-451c-ba7c-b35c3a3f8808" providerId="ADAL" clId="{8D922EF8-128E-49CD-8BD2-7457A4225C84}" dt="2021-03-11T11:19:09.409" v="599" actId="47"/>
      <pc:docMkLst>
        <pc:docMk/>
      </pc:docMkLst>
      <pc:sldChg chg="modNotesTx">
        <pc:chgData name="Marloes van den Akker" userId="077b6897-970d-451c-ba7c-b35c3a3f8808" providerId="ADAL" clId="{8D922EF8-128E-49CD-8BD2-7457A4225C84}" dt="2021-03-11T09:38:53.209" v="345" actId="20577"/>
        <pc:sldMkLst>
          <pc:docMk/>
          <pc:sldMk cId="3746723344" sldId="258"/>
        </pc:sldMkLst>
      </pc:sldChg>
      <pc:sldChg chg="addSp delSp modSp mod">
        <pc:chgData name="Marloes van den Akker" userId="077b6897-970d-451c-ba7c-b35c3a3f8808" providerId="ADAL" clId="{8D922EF8-128E-49CD-8BD2-7457A4225C84}" dt="2021-03-11T09:46:31.623" v="356" actId="113"/>
        <pc:sldMkLst>
          <pc:docMk/>
          <pc:sldMk cId="2779748274" sldId="262"/>
        </pc:sldMkLst>
        <pc:spChg chg="add mod">
          <ac:chgData name="Marloes van den Akker" userId="077b6897-970d-451c-ba7c-b35c3a3f8808" providerId="ADAL" clId="{8D922EF8-128E-49CD-8BD2-7457A4225C84}" dt="2021-03-11T09:46:31.623" v="356" actId="113"/>
          <ac:spMkLst>
            <pc:docMk/>
            <pc:sldMk cId="2779748274" sldId="262"/>
            <ac:spMk id="2" creationId="{5751B764-5D5C-4810-8390-ADC736012A1C}"/>
          </ac:spMkLst>
        </pc:spChg>
        <pc:picChg chg="del">
          <ac:chgData name="Marloes van den Akker" userId="077b6897-970d-451c-ba7c-b35c3a3f8808" providerId="ADAL" clId="{8D922EF8-128E-49CD-8BD2-7457A4225C84}" dt="2021-03-11T09:45:59.281" v="348" actId="478"/>
          <ac:picMkLst>
            <pc:docMk/>
            <pc:sldMk cId="2779748274" sldId="262"/>
            <ac:picMk id="3" creationId="{00000000-0000-0000-0000-000000000000}"/>
          </ac:picMkLst>
        </pc:picChg>
        <pc:picChg chg="mod">
          <ac:chgData name="Marloes van den Akker" userId="077b6897-970d-451c-ba7c-b35c3a3f8808" providerId="ADAL" clId="{8D922EF8-128E-49CD-8BD2-7457A4225C84}" dt="2021-03-11T09:46:16.524" v="353" actId="1076"/>
          <ac:picMkLst>
            <pc:docMk/>
            <pc:sldMk cId="2779748274" sldId="262"/>
            <ac:picMk id="5126" creationId="{00000000-0000-0000-0000-000000000000}"/>
          </ac:picMkLst>
        </pc:picChg>
      </pc:sldChg>
      <pc:sldChg chg="del">
        <pc:chgData name="Marloes van den Akker" userId="077b6897-970d-451c-ba7c-b35c3a3f8808" providerId="ADAL" clId="{8D922EF8-128E-49CD-8BD2-7457A4225C84}" dt="2021-03-11T09:33:37.132" v="1" actId="47"/>
        <pc:sldMkLst>
          <pc:docMk/>
          <pc:sldMk cId="1404024738" sldId="270"/>
        </pc:sldMkLst>
      </pc:sldChg>
      <pc:sldChg chg="del ord">
        <pc:chgData name="Marloes van den Akker" userId="077b6897-970d-451c-ba7c-b35c3a3f8808" providerId="ADAL" clId="{8D922EF8-128E-49CD-8BD2-7457A4225C84}" dt="2021-03-11T11:19:08.537" v="598" actId="47"/>
        <pc:sldMkLst>
          <pc:docMk/>
          <pc:sldMk cId="2408592389" sldId="271"/>
        </pc:sldMkLst>
      </pc:sldChg>
      <pc:sldChg chg="modSp mod">
        <pc:chgData name="Marloes van den Akker" userId="077b6897-970d-451c-ba7c-b35c3a3f8808" providerId="ADAL" clId="{8D922EF8-128E-49CD-8BD2-7457A4225C84}" dt="2021-03-11T09:51:45.869" v="435" actId="20577"/>
        <pc:sldMkLst>
          <pc:docMk/>
          <pc:sldMk cId="3330668068" sldId="272"/>
        </pc:sldMkLst>
        <pc:spChg chg="mod">
          <ac:chgData name="Marloes van den Akker" userId="077b6897-970d-451c-ba7c-b35c3a3f8808" providerId="ADAL" clId="{8D922EF8-128E-49CD-8BD2-7457A4225C84}" dt="2021-03-11T09:51:45.869" v="435" actId="20577"/>
          <ac:spMkLst>
            <pc:docMk/>
            <pc:sldMk cId="3330668068" sldId="272"/>
            <ac:spMk id="3" creationId="{4FE13AD5-D38F-4FB8-97B9-A5DF74718080}"/>
          </ac:spMkLst>
        </pc:spChg>
      </pc:sldChg>
      <pc:sldChg chg="new del">
        <pc:chgData name="Marloes van den Akker" userId="077b6897-970d-451c-ba7c-b35c3a3f8808" providerId="ADAL" clId="{8D922EF8-128E-49CD-8BD2-7457A4225C84}" dt="2021-03-11T09:35:05.010" v="14" actId="47"/>
        <pc:sldMkLst>
          <pc:docMk/>
          <pc:sldMk cId="3264014030" sldId="275"/>
        </pc:sldMkLst>
      </pc:sldChg>
      <pc:sldChg chg="add del ord">
        <pc:chgData name="Marloes van den Akker" userId="077b6897-970d-451c-ba7c-b35c3a3f8808" providerId="ADAL" clId="{8D922EF8-128E-49CD-8BD2-7457A4225C84}" dt="2021-03-11T09:34:53.926" v="9" actId="47"/>
        <pc:sldMkLst>
          <pc:docMk/>
          <pc:sldMk cId="3418081370" sldId="276"/>
        </pc:sldMkLst>
      </pc:sldChg>
      <pc:sldChg chg="new del">
        <pc:chgData name="Marloes van den Akker" userId="077b6897-970d-451c-ba7c-b35c3a3f8808" providerId="ADAL" clId="{8D922EF8-128E-49CD-8BD2-7457A4225C84}" dt="2021-03-11T09:35:03.220" v="13" actId="47"/>
        <pc:sldMkLst>
          <pc:docMk/>
          <pc:sldMk cId="2040623320" sldId="277"/>
        </pc:sldMkLst>
      </pc:sldChg>
      <pc:sldChg chg="add del ord">
        <pc:chgData name="Marloes van den Akker" userId="077b6897-970d-451c-ba7c-b35c3a3f8808" providerId="ADAL" clId="{8D922EF8-128E-49CD-8BD2-7457A4225C84}" dt="2021-03-11T11:19:07.472" v="597" actId="47"/>
        <pc:sldMkLst>
          <pc:docMk/>
          <pc:sldMk cId="1556456394" sldId="278"/>
        </pc:sldMkLst>
      </pc:sldChg>
      <pc:sldChg chg="modSp add del mod">
        <pc:chgData name="Marloes van den Akker" userId="077b6897-970d-451c-ba7c-b35c3a3f8808" providerId="ADAL" clId="{8D922EF8-128E-49CD-8BD2-7457A4225C84}" dt="2021-03-11T11:19:09.409" v="599" actId="47"/>
        <pc:sldMkLst>
          <pc:docMk/>
          <pc:sldMk cId="2942711314" sldId="279"/>
        </pc:sldMkLst>
        <pc:spChg chg="mod">
          <ac:chgData name="Marloes van den Akker" userId="077b6897-970d-451c-ba7c-b35c3a3f8808" providerId="ADAL" clId="{8D922EF8-128E-49CD-8BD2-7457A4225C84}" dt="2021-03-11T09:37:12.848" v="318" actId="20577"/>
          <ac:spMkLst>
            <pc:docMk/>
            <pc:sldMk cId="2942711314" sldId="279"/>
            <ac:spMk id="3" creationId="{794E2BD7-60A7-4377-A671-22B7F1696929}"/>
          </ac:spMkLst>
        </pc:spChg>
      </pc:sldChg>
      <pc:sldChg chg="addSp modSp new mod">
        <pc:chgData name="Marloes van den Akker" userId="077b6897-970d-451c-ba7c-b35c3a3f8808" providerId="ADAL" clId="{8D922EF8-128E-49CD-8BD2-7457A4225C84}" dt="2021-03-11T09:49:49.897" v="400" actId="1076"/>
        <pc:sldMkLst>
          <pc:docMk/>
          <pc:sldMk cId="969408858" sldId="280"/>
        </pc:sldMkLst>
        <pc:spChg chg="mod">
          <ac:chgData name="Marloes van den Akker" userId="077b6897-970d-451c-ba7c-b35c3a3f8808" providerId="ADAL" clId="{8D922EF8-128E-49CD-8BD2-7457A4225C84}" dt="2021-03-11T09:47:06.583" v="376" actId="20577"/>
          <ac:spMkLst>
            <pc:docMk/>
            <pc:sldMk cId="969408858" sldId="280"/>
            <ac:spMk id="2" creationId="{66A88B26-D2F4-42E8-89D4-2C3316814ED2}"/>
          </ac:spMkLst>
        </pc:spChg>
        <pc:spChg chg="mod">
          <ac:chgData name="Marloes van den Akker" userId="077b6897-970d-451c-ba7c-b35c3a3f8808" providerId="ADAL" clId="{8D922EF8-128E-49CD-8BD2-7457A4225C84}" dt="2021-03-11T09:49:47.804" v="398" actId="1076"/>
          <ac:spMkLst>
            <pc:docMk/>
            <pc:sldMk cId="969408858" sldId="280"/>
            <ac:spMk id="3" creationId="{6BCF272A-8DFA-426D-A906-02AF6C70E7DA}"/>
          </ac:spMkLst>
        </pc:spChg>
        <pc:graphicFrameChg chg="add mod modGraphic">
          <ac:chgData name="Marloes van den Akker" userId="077b6897-970d-451c-ba7c-b35c3a3f8808" providerId="ADAL" clId="{8D922EF8-128E-49CD-8BD2-7457A4225C84}" dt="2021-03-11T09:49:34.792" v="393" actId="403"/>
          <ac:graphicFrameMkLst>
            <pc:docMk/>
            <pc:sldMk cId="969408858" sldId="280"/>
            <ac:graphicFrameMk id="4" creationId="{27A1CF2D-8F77-4F53-9B46-30CFED867E3A}"/>
          </ac:graphicFrameMkLst>
        </pc:graphicFrameChg>
        <pc:picChg chg="add mod">
          <ac:chgData name="Marloes van den Akker" userId="077b6897-970d-451c-ba7c-b35c3a3f8808" providerId="ADAL" clId="{8D922EF8-128E-49CD-8BD2-7457A4225C84}" dt="2021-03-11T09:49:49.897" v="400" actId="1076"/>
          <ac:picMkLst>
            <pc:docMk/>
            <pc:sldMk cId="969408858" sldId="280"/>
            <ac:picMk id="5" creationId="{AD9A3C27-7038-488F-8BBC-FC1C63B457A0}"/>
          </ac:picMkLst>
        </pc:picChg>
      </pc:sldChg>
      <pc:sldChg chg="addSp modSp new mod modAnim">
        <pc:chgData name="Marloes van den Akker" userId="077b6897-970d-451c-ba7c-b35c3a3f8808" providerId="ADAL" clId="{8D922EF8-128E-49CD-8BD2-7457A4225C84}" dt="2021-03-11T10:16:19.476" v="596" actId="1076"/>
        <pc:sldMkLst>
          <pc:docMk/>
          <pc:sldMk cId="569542798" sldId="281"/>
        </pc:sldMkLst>
        <pc:spChg chg="mod">
          <ac:chgData name="Marloes van den Akker" userId="077b6897-970d-451c-ba7c-b35c3a3f8808" providerId="ADAL" clId="{8D922EF8-128E-49CD-8BD2-7457A4225C84}" dt="2021-03-11T10:16:19.476" v="596" actId="1076"/>
          <ac:spMkLst>
            <pc:docMk/>
            <pc:sldMk cId="569542798" sldId="281"/>
            <ac:spMk id="2" creationId="{1C757646-7324-4D46-9762-2AC901CB2142}"/>
          </ac:spMkLst>
        </pc:spChg>
        <pc:spChg chg="mod">
          <ac:chgData name="Marloes van den Akker" userId="077b6897-970d-451c-ba7c-b35c3a3f8808" providerId="ADAL" clId="{8D922EF8-128E-49CD-8BD2-7457A4225C84}" dt="2021-03-11T10:16:09.539" v="582" actId="1076"/>
          <ac:spMkLst>
            <pc:docMk/>
            <pc:sldMk cId="569542798" sldId="281"/>
            <ac:spMk id="3" creationId="{1886A0B7-4129-455E-8D7D-058DB93A28A9}"/>
          </ac:spMkLst>
        </pc:spChg>
        <pc:picChg chg="add mod">
          <ac:chgData name="Marloes van den Akker" userId="077b6897-970d-451c-ba7c-b35c3a3f8808" providerId="ADAL" clId="{8D922EF8-128E-49CD-8BD2-7457A4225C84}" dt="2021-03-11T10:16:16.562" v="595" actId="1036"/>
          <ac:picMkLst>
            <pc:docMk/>
            <pc:sldMk cId="569542798" sldId="281"/>
            <ac:picMk id="4" creationId="{F796DD49-7D56-4123-B7F9-4508B9EA9D38}"/>
          </ac:picMkLst>
        </pc:picChg>
        <pc:picChg chg="add mod">
          <ac:chgData name="Marloes van den Akker" userId="077b6897-970d-451c-ba7c-b35c3a3f8808" providerId="ADAL" clId="{8D922EF8-128E-49CD-8BD2-7457A4225C84}" dt="2021-03-11T10:16:16.562" v="595" actId="1036"/>
          <ac:picMkLst>
            <pc:docMk/>
            <pc:sldMk cId="569542798" sldId="281"/>
            <ac:picMk id="5" creationId="{27FE4DF4-9AB2-4317-BD47-1285B15B8254}"/>
          </ac:picMkLst>
        </pc:picChg>
        <pc:picChg chg="add mod">
          <ac:chgData name="Marloes van den Akker" userId="077b6897-970d-451c-ba7c-b35c3a3f8808" providerId="ADAL" clId="{8D922EF8-128E-49CD-8BD2-7457A4225C84}" dt="2021-03-11T10:16:16.562" v="595" actId="1036"/>
          <ac:picMkLst>
            <pc:docMk/>
            <pc:sldMk cId="569542798" sldId="281"/>
            <ac:picMk id="6" creationId="{BB35852D-1AFD-4373-89D9-342399F8D3F3}"/>
          </ac:picMkLst>
        </pc:picChg>
        <pc:picChg chg="add mod">
          <ac:chgData name="Marloes van den Akker" userId="077b6897-970d-451c-ba7c-b35c3a3f8808" providerId="ADAL" clId="{8D922EF8-128E-49CD-8BD2-7457A4225C84}" dt="2021-03-11T10:16:16.562" v="595" actId="1036"/>
          <ac:picMkLst>
            <pc:docMk/>
            <pc:sldMk cId="569542798" sldId="281"/>
            <ac:picMk id="7" creationId="{834A8FEF-660F-4A36-A6BF-5F905B5C355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11-3-2021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1E384-1235-4DCB-AF07-BE17ECCF2E77}" type="datetimeFigureOut">
              <a:rPr lang="nl-NL" smtClean="0"/>
              <a:t>11-3-2021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C1B20-EEC7-4FEF-81AA-541161549A02}" type="slidenum">
              <a:rPr lang="nl-NL" smtClean="0"/>
              <a:t>‹nr.›</a:t>
            </a:fld>
            <a:endParaRPr lang="nl-NL"/>
          </a:p>
        </p:txBody>
      </p:sp>
    </p:spTree>
    <p:extLst>
      <p:ext uri="{BB962C8B-B14F-4D97-AF65-F5344CB8AC3E}">
        <p14:creationId xmlns:p14="http://schemas.microsoft.com/office/powerpoint/2010/main" val="125449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l.wikipedia.org/wiki/Stad"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nl.wikipedia.org/wiki/Nutsbedrijf" TargetMode="External"/><Relationship Id="rId5" Type="http://schemas.openxmlformats.org/officeDocument/2006/relationships/hyperlink" Target="https://nl.wikipedia.org/wiki/Internet_der_dingen" TargetMode="External"/><Relationship Id="rId4" Type="http://schemas.openxmlformats.org/officeDocument/2006/relationships/hyperlink" Target="https://nl.wikipedia.org/wiki/Informatietechnologi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l.wikipedia.org/wiki/Interne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diawijsheid.nl/big-data/"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rotterdam.nl/wonen-leven/innovaties/" TargetMode="External"/><Relationship Id="rId4" Type="http://schemas.openxmlformats.org/officeDocument/2006/relationships/hyperlink" Target="http://www.lomboxnet.nl/smart-solar-chargin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02122"/>
                </a:solidFill>
                <a:effectLst/>
                <a:latin typeface="Arial" panose="020B0604020202020204" pitchFamily="34" charset="0"/>
              </a:rPr>
              <a:t>Een smart </a:t>
            </a:r>
            <a:r>
              <a:rPr lang="nl-NL" b="0" i="0" dirty="0" err="1">
                <a:solidFill>
                  <a:srgbClr val="202122"/>
                </a:solidFill>
                <a:effectLst/>
                <a:latin typeface="Arial" panose="020B0604020202020204" pitchFamily="34" charset="0"/>
              </a:rPr>
              <a:t>city</a:t>
            </a:r>
            <a:r>
              <a:rPr lang="nl-NL" b="0" i="0" dirty="0">
                <a:solidFill>
                  <a:srgbClr val="202122"/>
                </a:solidFill>
                <a:effectLst/>
                <a:latin typeface="Arial" panose="020B0604020202020204" pitchFamily="34" charset="0"/>
              </a:rPr>
              <a:t> of slimme stad is een </a:t>
            </a:r>
            <a:r>
              <a:rPr lang="nl-NL" b="0" i="0" u="none" strike="noStrike" dirty="0">
                <a:solidFill>
                  <a:srgbClr val="0645AD"/>
                </a:solidFill>
                <a:effectLst/>
                <a:latin typeface="Arial" panose="020B0604020202020204" pitchFamily="34" charset="0"/>
                <a:hlinkClick r:id="rId3" tooltip="Stad"/>
              </a:rPr>
              <a:t>stad</a:t>
            </a:r>
            <a:r>
              <a:rPr lang="nl-NL" b="0" i="0" dirty="0">
                <a:solidFill>
                  <a:srgbClr val="202122"/>
                </a:solidFill>
                <a:effectLst/>
                <a:latin typeface="Arial" panose="020B0604020202020204" pitchFamily="34" charset="0"/>
              </a:rPr>
              <a:t> waarbij </a:t>
            </a:r>
            <a:r>
              <a:rPr lang="nl-NL" b="0" i="0" u="none" strike="noStrike" dirty="0">
                <a:solidFill>
                  <a:srgbClr val="0645AD"/>
                </a:solidFill>
                <a:effectLst/>
                <a:latin typeface="Arial" panose="020B0604020202020204" pitchFamily="34" charset="0"/>
                <a:hlinkClick r:id="rId4" tooltip="Informatietechnologie"/>
              </a:rPr>
              <a:t>informatietechnologie</a:t>
            </a:r>
            <a:r>
              <a:rPr lang="nl-NL" b="0" i="0" dirty="0">
                <a:solidFill>
                  <a:srgbClr val="202122"/>
                </a:solidFill>
                <a:effectLst/>
                <a:latin typeface="Arial" panose="020B0604020202020204" pitchFamily="34" charset="0"/>
              </a:rPr>
              <a:t> en het </a:t>
            </a:r>
            <a:r>
              <a:rPr lang="nl-NL" b="0" i="1" u="none" strike="noStrike" dirty="0">
                <a:solidFill>
                  <a:srgbClr val="0645AD"/>
                </a:solidFill>
                <a:effectLst/>
                <a:latin typeface="Arial" panose="020B0604020202020204" pitchFamily="34" charset="0"/>
                <a:hlinkClick r:id="rId5" tooltip="Internet der dingen"/>
              </a:rPr>
              <a:t>internet der dingen</a:t>
            </a:r>
            <a:r>
              <a:rPr lang="nl-NL" b="0" i="0" dirty="0">
                <a:solidFill>
                  <a:srgbClr val="202122"/>
                </a:solidFill>
                <a:effectLst/>
                <a:latin typeface="Arial" panose="020B0604020202020204" pitchFamily="34" charset="0"/>
              </a:rPr>
              <a:t> gebruikt worden om de stad te beheren en te besturen. </a:t>
            </a:r>
            <a:endParaRPr lang="nl-NL" dirty="0"/>
          </a:p>
          <a:p>
            <a:r>
              <a:rPr lang="nl-NL" dirty="0"/>
              <a:t>Het draai bij smart </a:t>
            </a:r>
            <a:r>
              <a:rPr lang="nl-NL" dirty="0" err="1"/>
              <a:t>cities</a:t>
            </a:r>
            <a:r>
              <a:rPr lang="nl-NL" dirty="0"/>
              <a:t> om de verbondenheid van verschillende systemen en het analyseren van data. </a:t>
            </a:r>
          </a:p>
          <a:p>
            <a:r>
              <a:rPr lang="nl-NL" b="0" i="0" dirty="0">
                <a:solidFill>
                  <a:srgbClr val="202122"/>
                </a:solidFill>
                <a:effectLst/>
                <a:latin typeface="Arial" panose="020B0604020202020204" pitchFamily="34" charset="0"/>
              </a:rPr>
              <a:t>Hierbij gaat het zowel om de administratie als om de voorzieningen zoals bibliotheken, ziekenhuizen, het transportsysteem en de </a:t>
            </a:r>
            <a:r>
              <a:rPr lang="nl-NL" b="0" i="0" u="none" strike="noStrike" dirty="0">
                <a:solidFill>
                  <a:srgbClr val="0645AD"/>
                </a:solidFill>
                <a:effectLst/>
                <a:latin typeface="Arial" panose="020B0604020202020204" pitchFamily="34" charset="0"/>
                <a:hlinkClick r:id="rId6" tooltip="Nutsbedrijf"/>
              </a:rPr>
              <a:t>nutsvoorzieningen</a:t>
            </a:r>
            <a:r>
              <a:rPr lang="nl-NL" b="0" i="0" dirty="0">
                <a:solidFill>
                  <a:srgbClr val="202122"/>
                </a:solidFill>
                <a:effectLst/>
                <a:latin typeface="Arial" panose="020B0604020202020204" pitchFamily="34" charset="0"/>
              </a:rPr>
              <a:t>. Doel van een slimme stad is de levenskwaliteit te verhogen door de stad efficiënter te organiseren en de afstand tussen de inwoners en het bestuur te verkleinen. Alle onderdelen van de stad zijn verbonden via een netwerk van sensoren, internet en hoogstaande technologische apparaten met als motor het internet der dingen. Dit maakt niet alleen een beter bestuur mogelijk, maar laat het bestuur ook toe om de inwoners in de gaten te houden, wat meteen de keerzijde is van de smart </a:t>
            </a:r>
            <a:r>
              <a:rPr lang="nl-NL" b="0" i="0" dirty="0" err="1">
                <a:solidFill>
                  <a:srgbClr val="202122"/>
                </a:solidFill>
                <a:effectLst/>
                <a:latin typeface="Arial" panose="020B0604020202020204" pitchFamily="34" charset="0"/>
              </a:rPr>
              <a:t>city</a:t>
            </a:r>
            <a:r>
              <a:rPr lang="nl-NL" b="0" i="0" dirty="0">
                <a:solidFill>
                  <a:srgbClr val="202122"/>
                </a:solidFill>
                <a:effectLst/>
                <a:latin typeface="Arial" panose="020B0604020202020204" pitchFamily="34" charset="0"/>
              </a:rPr>
              <a:t>.</a:t>
            </a:r>
            <a:endParaRPr lang="nl-NL" dirty="0"/>
          </a:p>
        </p:txBody>
      </p:sp>
      <p:sp>
        <p:nvSpPr>
          <p:cNvPr id="4" name="Tijdelijke aanduiding voor dianummer 3"/>
          <p:cNvSpPr>
            <a:spLocks noGrp="1"/>
          </p:cNvSpPr>
          <p:nvPr>
            <p:ph type="sldNum" sz="quarter" idx="5"/>
          </p:nvPr>
        </p:nvSpPr>
        <p:spPr/>
        <p:txBody>
          <a:bodyPr/>
          <a:lstStyle/>
          <a:p>
            <a:fld id="{F00C1B20-EEC7-4FEF-81AA-541161549A02}" type="slidenum">
              <a:rPr lang="nl-NL" smtClean="0"/>
              <a:t>3</a:t>
            </a:fld>
            <a:endParaRPr lang="nl-NL"/>
          </a:p>
        </p:txBody>
      </p:sp>
    </p:spTree>
    <p:extLst>
      <p:ext uri="{BB962C8B-B14F-4D97-AF65-F5344CB8AC3E}">
        <p14:creationId xmlns:p14="http://schemas.microsoft.com/office/powerpoint/2010/main" val="98530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Nogmaals, het draait bij smart </a:t>
            </a:r>
            <a:r>
              <a:rPr lang="nl-NL" dirty="0" err="1"/>
              <a:t>cities</a:t>
            </a:r>
            <a:r>
              <a:rPr lang="nl-NL" dirty="0"/>
              <a:t> om de verbondenheid van verschillende systemen en het analyseren van data. </a:t>
            </a:r>
          </a:p>
        </p:txBody>
      </p:sp>
      <p:sp>
        <p:nvSpPr>
          <p:cNvPr id="4" name="Tijdelijke aanduiding voor dianummer 3"/>
          <p:cNvSpPr>
            <a:spLocks noGrp="1"/>
          </p:cNvSpPr>
          <p:nvPr>
            <p:ph type="sldNum" sz="quarter" idx="5"/>
          </p:nvPr>
        </p:nvSpPr>
        <p:spPr/>
        <p:txBody>
          <a:bodyPr/>
          <a:lstStyle/>
          <a:p>
            <a:fld id="{F00C1B20-EEC7-4FEF-81AA-541161549A02}" type="slidenum">
              <a:rPr lang="nl-NL" smtClean="0"/>
              <a:t>15</a:t>
            </a:fld>
            <a:endParaRPr lang="nl-NL"/>
          </a:p>
        </p:txBody>
      </p:sp>
    </p:spTree>
    <p:extLst>
      <p:ext uri="{BB962C8B-B14F-4D97-AF65-F5344CB8AC3E}">
        <p14:creationId xmlns:p14="http://schemas.microsoft.com/office/powerpoint/2010/main" val="466441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visiedocument moet de visie beschrijven van een leefbare, duurzame stad waarbij bereikbaarheid (mobiliteit) en welzijn hoog in het </a:t>
            </a:r>
            <a:r>
              <a:rPr lang="nl-NL"/>
              <a:t>vaandel staat  </a:t>
            </a:r>
            <a:r>
              <a:rPr lang="nl-NL" dirty="0"/>
              <a:t>tot een </a:t>
            </a:r>
          </a:p>
        </p:txBody>
      </p:sp>
      <p:sp>
        <p:nvSpPr>
          <p:cNvPr id="4" name="Tijdelijke aanduiding voor dianummer 3"/>
          <p:cNvSpPr>
            <a:spLocks noGrp="1"/>
          </p:cNvSpPr>
          <p:nvPr>
            <p:ph type="sldNum" sz="quarter" idx="5"/>
          </p:nvPr>
        </p:nvSpPr>
        <p:spPr/>
        <p:txBody>
          <a:bodyPr/>
          <a:lstStyle/>
          <a:p>
            <a:fld id="{F00C1B20-EEC7-4FEF-81AA-541161549A02}" type="slidenum">
              <a:rPr lang="nl-NL" smtClean="0"/>
              <a:t>16</a:t>
            </a:fld>
            <a:endParaRPr lang="nl-NL"/>
          </a:p>
        </p:txBody>
      </p:sp>
    </p:spTree>
    <p:extLst>
      <p:ext uri="{BB962C8B-B14F-4D97-AF65-F5344CB8AC3E}">
        <p14:creationId xmlns:p14="http://schemas.microsoft.com/office/powerpoint/2010/main" val="42476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https://smartcity.brussels/het-project-definitie</a:t>
            </a:r>
          </a:p>
        </p:txBody>
      </p:sp>
      <p:sp>
        <p:nvSpPr>
          <p:cNvPr id="4" name="Tijdelijke aanduiding voor dianummer 3"/>
          <p:cNvSpPr>
            <a:spLocks noGrp="1"/>
          </p:cNvSpPr>
          <p:nvPr>
            <p:ph type="sldNum" sz="quarter" idx="10"/>
          </p:nvPr>
        </p:nvSpPr>
        <p:spPr/>
        <p:txBody>
          <a:bodyPr/>
          <a:lstStyle/>
          <a:p>
            <a:fld id="{F00C1B20-EEC7-4FEF-81AA-541161549A02}" type="slidenum">
              <a:rPr lang="nl-NL" smtClean="0"/>
              <a:t>17</a:t>
            </a:fld>
            <a:endParaRPr lang="nl-NL"/>
          </a:p>
        </p:txBody>
      </p:sp>
    </p:spTree>
    <p:extLst>
      <p:ext uri="{BB962C8B-B14F-4D97-AF65-F5344CB8AC3E}">
        <p14:creationId xmlns:p14="http://schemas.microsoft.com/office/powerpoint/2010/main" val="411827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Smart </a:t>
            </a:r>
            <a:r>
              <a:rPr lang="nl-NL" dirty="0" err="1"/>
              <a:t>Cities</a:t>
            </a:r>
            <a:r>
              <a:rPr lang="nl-NL" dirty="0"/>
              <a:t> zou een mogelijke innovatie kunnen zijn die nodig is voor het behalen voor SDG doel 11: duurzame steden en </a:t>
            </a:r>
            <a:r>
              <a:rPr lang="nl-NL" dirty="0" err="1"/>
              <a:t>communities</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5</a:t>
            </a:fld>
            <a:endParaRPr lang="nl-NL"/>
          </a:p>
        </p:txBody>
      </p:sp>
    </p:spTree>
    <p:extLst>
      <p:ext uri="{BB962C8B-B14F-4D97-AF65-F5344CB8AC3E}">
        <p14:creationId xmlns:p14="http://schemas.microsoft.com/office/powerpoint/2010/main" val="2149693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262626"/>
                </a:solidFill>
                <a:effectLst/>
                <a:latin typeface="Oswald"/>
              </a:rPr>
              <a:t>Doel 11: Maak steden en menselijke nederzettingen inclusief, veilig, veerkrachtig en duurzaam</a:t>
            </a:r>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Smart </a:t>
            </a:r>
            <a:r>
              <a:rPr lang="nl-NL" dirty="0" err="1"/>
              <a:t>Cities</a:t>
            </a:r>
            <a:r>
              <a:rPr lang="nl-NL" dirty="0"/>
              <a:t> zou een mogelijke innovatie kunnen zijn die nodig is voor het behalen voor SDG doel 11. Met name de subdoelen 11.2, 11.3, 11.5 en 11.6 (www.sdgnederland.nl) </a:t>
            </a:r>
          </a:p>
          <a:p>
            <a:endParaRPr lang="nl-NL" sz="1200" b="0" i="0" kern="1200" dirty="0">
              <a:solidFill>
                <a:schemeClr val="tx1"/>
              </a:solidFill>
              <a:effectLst/>
              <a:latin typeface="+mn-lt"/>
              <a:ea typeface="+mn-ea"/>
              <a:cs typeface="+mn-cs"/>
            </a:endParaRPr>
          </a:p>
          <a:p>
            <a:r>
              <a:rPr lang="nl-NL" b="0" i="0" dirty="0">
                <a:solidFill>
                  <a:srgbClr val="262626"/>
                </a:solidFill>
                <a:effectLst/>
                <a:latin typeface="Open Sans"/>
              </a:rPr>
              <a:t>11.1  Tegen 2030 voor iedereen toegang voorzien tot adequate, veilige en betaalbare huisvesting en basisdiensten, en sloppenwijken verbeteren.</a:t>
            </a:r>
            <a:endParaRPr lang="nl-NL" sz="1200" b="0" i="0" kern="1200" dirty="0">
              <a:solidFill>
                <a:schemeClr val="tx1"/>
              </a:solidFill>
              <a:effectLst/>
              <a:latin typeface="+mn-lt"/>
              <a:ea typeface="+mn-ea"/>
              <a:cs typeface="+mn-cs"/>
            </a:endParaRPr>
          </a:p>
          <a:p>
            <a:r>
              <a:rPr lang="nl-NL" b="0" i="0" dirty="0">
                <a:solidFill>
                  <a:srgbClr val="262626"/>
                </a:solidFill>
                <a:effectLst/>
                <a:latin typeface="Open Sans"/>
              </a:rPr>
              <a:t>11.2 Tegen 2030 toegang voorzien tot veilige, betaalbare, toegankelijke en duurzame vervoerssystemen voor iedereen, waarbij de verkeersveiligheid verbeterd wordt, met name door het openbaar vervoer uit te breiden, met aandacht voor de behoeften van mensen in kwetsbare situaties, vrouwen, kinderen, personen met een handicap en ouderen</a:t>
            </a:r>
            <a:endParaRPr lang="nl-NL" sz="1200" b="0" i="0" kern="1200" dirty="0">
              <a:solidFill>
                <a:schemeClr val="tx1"/>
              </a:solidFill>
              <a:effectLst/>
              <a:latin typeface="+mn-lt"/>
              <a:ea typeface="+mn-ea"/>
              <a:cs typeface="+mn-cs"/>
            </a:endParaRPr>
          </a:p>
          <a:p>
            <a:r>
              <a:rPr lang="nl-NL" b="0" i="0" dirty="0">
                <a:solidFill>
                  <a:srgbClr val="262626"/>
                </a:solidFill>
                <a:effectLst/>
                <a:latin typeface="Open Sans"/>
              </a:rPr>
              <a:t>11.3 Tegen 2030 inclusieve en duurzame stadsontwikkeling en capaciteit opbouwen voor participatieve, geïntegreerde en duurzame planning en beheer van menselijke nederzettingen in alle landen.</a:t>
            </a:r>
          </a:p>
          <a:p>
            <a:r>
              <a:rPr lang="nl-NL" b="0" i="0" dirty="0">
                <a:solidFill>
                  <a:srgbClr val="262626"/>
                </a:solidFill>
                <a:effectLst/>
                <a:latin typeface="Open Sans"/>
              </a:rPr>
              <a:t>11.5 Tegen 2030 het aantal doden en getroffenen aanzienlijk verminderen en in aanzienlijke mate de rechtstreekse economische impact op het bruto binnenlands product terugschroeven dat veroorzaakt wordt door rampen, met inbegrip van rampen die met water verband houden, waarbij de klemtoon ligt op het beschermen van de armen en van mensen in kwetsbare situaties.</a:t>
            </a:r>
          </a:p>
          <a:p>
            <a:r>
              <a:rPr lang="nl-NL" b="0" i="0" dirty="0">
                <a:solidFill>
                  <a:srgbClr val="262626"/>
                </a:solidFill>
                <a:effectLst/>
                <a:latin typeface="Open Sans"/>
              </a:rPr>
              <a:t>11.6 Tegen 2030 de nadelige milieu-impact van steden per capita reduceren, ook door bijzondere aandacht te besteden aan de luchtkwaliteit en aan het gemeentelijk en ander afvalbeheer.</a:t>
            </a:r>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6</a:t>
            </a:fld>
            <a:endParaRPr lang="nl-NL"/>
          </a:p>
        </p:txBody>
      </p:sp>
    </p:spTree>
    <p:extLst>
      <p:ext uri="{BB962C8B-B14F-4D97-AF65-F5344CB8AC3E}">
        <p14:creationId xmlns:p14="http://schemas.microsoft.com/office/powerpoint/2010/main" val="229364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00C1B20-EEC7-4FEF-81AA-541161549A02}" type="slidenum">
              <a:rPr lang="nl-NL" smtClean="0"/>
              <a:t>7</a:t>
            </a:fld>
            <a:endParaRPr lang="nl-NL"/>
          </a:p>
        </p:txBody>
      </p:sp>
    </p:spTree>
    <p:extLst>
      <p:ext uri="{BB962C8B-B14F-4D97-AF65-F5344CB8AC3E}">
        <p14:creationId xmlns:p14="http://schemas.microsoft.com/office/powerpoint/2010/main" val="390187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4</a:t>
            </a:r>
            <a:r>
              <a:rPr lang="nl-NL" baseline="30000" dirty="0"/>
              <a:t>e</a:t>
            </a:r>
            <a:r>
              <a:rPr lang="nl-NL" dirty="0"/>
              <a:t> Industriële revolutie kan je onderverdelen in 9 categorieën. Ik behandel 1 t/m 6 vluchtig</a:t>
            </a:r>
            <a:r>
              <a:rPr lang="nl-NL" baseline="0" dirty="0"/>
              <a:t> en bij 7 t/m 9 blijf ik langer stil staan.</a:t>
            </a:r>
          </a:p>
          <a:p>
            <a:r>
              <a:rPr lang="nl-NL" baseline="0" dirty="0"/>
              <a:t>Zie bron “WEF 9 4IR categorieën”.</a:t>
            </a:r>
          </a:p>
          <a:p>
            <a:endParaRPr lang="nl-NL" baseline="0" dirty="0"/>
          </a:p>
          <a:p>
            <a:r>
              <a:rPr lang="nl-NL" baseline="0" dirty="0"/>
              <a:t>Smart </a:t>
            </a:r>
            <a:r>
              <a:rPr lang="nl-NL" baseline="0" dirty="0" err="1"/>
              <a:t>Cities</a:t>
            </a:r>
            <a:r>
              <a:rPr lang="nl-NL" baseline="0" dirty="0"/>
              <a:t> is een belangrijk onderdeel van de 4</a:t>
            </a:r>
            <a:r>
              <a:rPr lang="nl-NL" baseline="30000" dirty="0"/>
              <a:t>e</a:t>
            </a:r>
            <a:r>
              <a:rPr lang="nl-NL" baseline="0" dirty="0"/>
              <a:t> IR, met name de verbondenheid van verschillende systemen.</a:t>
            </a:r>
          </a:p>
          <a:p>
            <a:endParaRPr lang="nl-NL" baseline="0" dirty="0"/>
          </a:p>
          <a:p>
            <a:r>
              <a:rPr lang="en-US" dirty="0"/>
              <a:t>1- Artificial intelligence (AI) is the software engine that drives the Fourth Industrial Revolution</a:t>
            </a:r>
          </a:p>
          <a:p>
            <a:r>
              <a:rPr lang="en-US" dirty="0"/>
              <a:t>2- Autonomous vehicles (AV) have the potential to improve road safety, decrease pollution levels, reduce congestion and transform the design of cities.</a:t>
            </a:r>
          </a:p>
          <a:p>
            <a:r>
              <a:rPr lang="nl-NL" b="0" i="0" dirty="0">
                <a:solidFill>
                  <a:srgbClr val="05164C"/>
                </a:solidFill>
                <a:effectLst/>
                <a:latin typeface="system-ui"/>
              </a:rPr>
              <a:t>3- Blockchain is een nieuw soort database, waarin transacties opgeslagen kunnen worden. Het worden blokjes informatie die digitaal 'ondertekend' zijn door beide partijen. Zonder tussenkomst van een derde partij en ze worden direct opgeslagen in de database.</a:t>
            </a:r>
            <a:r>
              <a:rPr lang="en-US" b="0" i="0" dirty="0">
                <a:solidFill>
                  <a:srgbClr val="05164C"/>
                </a:solidFill>
                <a:effectLst/>
                <a:latin typeface="system-ui"/>
              </a:rPr>
              <a:t> </a:t>
            </a:r>
            <a:r>
              <a:rPr lang="en-US" b="0" i="0" dirty="0" err="1">
                <a:solidFill>
                  <a:srgbClr val="05164C"/>
                </a:solidFill>
                <a:effectLst/>
                <a:latin typeface="system-ui"/>
              </a:rPr>
              <a:t>Een</a:t>
            </a:r>
            <a:r>
              <a:rPr lang="en-US" b="0" i="0" dirty="0">
                <a:solidFill>
                  <a:srgbClr val="05164C"/>
                </a:solidFill>
                <a:effectLst/>
                <a:latin typeface="system-ui"/>
              </a:rPr>
              <a:t> </a:t>
            </a:r>
            <a:r>
              <a:rPr lang="en-US" b="0" i="0" dirty="0" err="1">
                <a:solidFill>
                  <a:srgbClr val="05164C"/>
                </a:solidFill>
                <a:effectLst/>
                <a:latin typeface="system-ui"/>
              </a:rPr>
              <a:t>nieuw</a:t>
            </a:r>
            <a:r>
              <a:rPr lang="en-US" b="0" i="0" dirty="0">
                <a:solidFill>
                  <a:srgbClr val="05164C"/>
                </a:solidFill>
                <a:effectLst/>
                <a:latin typeface="system-ui"/>
              </a:rPr>
              <a:t> </a:t>
            </a:r>
            <a:r>
              <a:rPr lang="en-US" b="0" i="0" dirty="0" err="1">
                <a:solidFill>
                  <a:srgbClr val="05164C"/>
                </a:solidFill>
                <a:effectLst/>
                <a:latin typeface="system-ui"/>
              </a:rPr>
              <a:t>blokje</a:t>
            </a:r>
            <a:r>
              <a:rPr lang="en-US" b="0" i="0" dirty="0">
                <a:solidFill>
                  <a:srgbClr val="05164C"/>
                </a:solidFill>
                <a:effectLst/>
                <a:latin typeface="system-ui"/>
              </a:rPr>
              <a:t> </a:t>
            </a:r>
            <a:r>
              <a:rPr lang="en-US" b="0" i="0" dirty="0" err="1">
                <a:solidFill>
                  <a:srgbClr val="05164C"/>
                </a:solidFill>
                <a:effectLst/>
                <a:latin typeface="system-ui"/>
              </a:rPr>
              <a:t>bevat</a:t>
            </a:r>
            <a:r>
              <a:rPr lang="en-US" b="0" i="0" dirty="0">
                <a:solidFill>
                  <a:srgbClr val="05164C"/>
                </a:solidFill>
                <a:effectLst/>
                <a:latin typeface="system-ui"/>
              </a:rPr>
              <a:t> </a:t>
            </a:r>
            <a:r>
              <a:rPr lang="en-US" b="0" i="0" dirty="0" err="1">
                <a:solidFill>
                  <a:srgbClr val="05164C"/>
                </a:solidFill>
                <a:effectLst/>
                <a:latin typeface="system-ui"/>
              </a:rPr>
              <a:t>ook</a:t>
            </a:r>
            <a:r>
              <a:rPr lang="en-US" b="0" i="0" dirty="0">
                <a:solidFill>
                  <a:srgbClr val="05164C"/>
                </a:solidFill>
                <a:effectLst/>
                <a:latin typeface="system-ui"/>
              </a:rPr>
              <a:t> info van het </a:t>
            </a:r>
            <a:r>
              <a:rPr lang="en-US" b="0" i="0" dirty="0" err="1">
                <a:solidFill>
                  <a:srgbClr val="05164C"/>
                </a:solidFill>
                <a:effectLst/>
                <a:latin typeface="system-ui"/>
              </a:rPr>
              <a:t>andere</a:t>
            </a:r>
            <a:r>
              <a:rPr lang="en-US" b="0" i="0" dirty="0">
                <a:solidFill>
                  <a:srgbClr val="05164C"/>
                </a:solidFill>
                <a:effectLst/>
                <a:latin typeface="system-ui"/>
              </a:rPr>
              <a:t> </a:t>
            </a:r>
            <a:r>
              <a:rPr lang="en-US" b="0" i="0" dirty="0" err="1">
                <a:solidFill>
                  <a:srgbClr val="05164C"/>
                </a:solidFill>
                <a:effectLst/>
                <a:latin typeface="system-ui"/>
              </a:rPr>
              <a:t>blokje</a:t>
            </a:r>
            <a:r>
              <a:rPr lang="en-US" b="0" i="0" dirty="0">
                <a:solidFill>
                  <a:srgbClr val="05164C"/>
                </a:solidFill>
                <a:effectLst/>
                <a:latin typeface="system-ui"/>
              </a:rPr>
              <a:t>, wat </a:t>
            </a:r>
            <a:r>
              <a:rPr lang="en-US" b="0" i="0" dirty="0" err="1">
                <a:solidFill>
                  <a:srgbClr val="05164C"/>
                </a:solidFill>
                <a:effectLst/>
                <a:latin typeface="system-ui"/>
              </a:rPr>
              <a:t>weer</a:t>
            </a:r>
            <a:r>
              <a:rPr lang="en-US" b="0" i="0" dirty="0">
                <a:solidFill>
                  <a:srgbClr val="05164C"/>
                </a:solidFill>
                <a:effectLst/>
                <a:latin typeface="system-ui"/>
              </a:rPr>
              <a:t> info over het </a:t>
            </a:r>
            <a:r>
              <a:rPr lang="en-US" b="0" i="0" dirty="0" err="1">
                <a:solidFill>
                  <a:srgbClr val="05164C"/>
                </a:solidFill>
                <a:effectLst/>
                <a:latin typeface="system-ui"/>
              </a:rPr>
              <a:t>blokje</a:t>
            </a:r>
            <a:r>
              <a:rPr lang="en-US" b="0" i="0" dirty="0">
                <a:solidFill>
                  <a:srgbClr val="05164C"/>
                </a:solidFill>
                <a:effectLst/>
                <a:latin typeface="system-ui"/>
              </a:rPr>
              <a:t> van </a:t>
            </a:r>
            <a:r>
              <a:rPr lang="en-US" b="0" i="0" dirty="0" err="1">
                <a:solidFill>
                  <a:srgbClr val="05164C"/>
                </a:solidFill>
                <a:effectLst/>
                <a:latin typeface="system-ui"/>
              </a:rPr>
              <a:t>daarvoor</a:t>
            </a:r>
            <a:r>
              <a:rPr lang="en-US" b="0" i="0" dirty="0">
                <a:solidFill>
                  <a:srgbClr val="05164C"/>
                </a:solidFill>
                <a:effectLst/>
                <a:latin typeface="system-ui"/>
              </a:rPr>
              <a:t> </a:t>
            </a:r>
            <a:r>
              <a:rPr lang="en-US" b="0" i="0" dirty="0" err="1">
                <a:solidFill>
                  <a:srgbClr val="05164C"/>
                </a:solidFill>
                <a:effectLst/>
                <a:latin typeface="system-ui"/>
              </a:rPr>
              <a:t>bevat</a:t>
            </a:r>
            <a:r>
              <a:rPr lang="en-US" b="0" i="0" dirty="0">
                <a:solidFill>
                  <a:srgbClr val="05164C"/>
                </a:solidFill>
                <a:effectLst/>
                <a:latin typeface="system-ui"/>
              </a:rPr>
              <a:t>. </a:t>
            </a:r>
          </a:p>
          <a:p>
            <a:r>
              <a:rPr lang="en-US" b="0" i="0" dirty="0">
                <a:solidFill>
                  <a:srgbClr val="05164C"/>
                </a:solidFill>
                <a:effectLst/>
                <a:latin typeface="system-ui"/>
              </a:rPr>
              <a:t>4- Data policy</a:t>
            </a:r>
          </a:p>
          <a:p>
            <a:r>
              <a:rPr lang="en-US" b="0" i="0" dirty="0">
                <a:solidFill>
                  <a:srgbClr val="05164C"/>
                </a:solidFill>
                <a:effectLst/>
                <a:latin typeface="system-ui"/>
              </a:rPr>
              <a:t>5- Digital trade: cross border e-commerce</a:t>
            </a:r>
          </a:p>
          <a:p>
            <a:r>
              <a:rPr lang="en-US" b="0" i="0" dirty="0">
                <a:solidFill>
                  <a:srgbClr val="05164C"/>
                </a:solidFill>
                <a:effectLst/>
                <a:latin typeface="system-ui"/>
              </a:rPr>
              <a:t>6- Drones and </a:t>
            </a:r>
            <a:r>
              <a:rPr lang="en-US" b="0" i="0" dirty="0" err="1">
                <a:solidFill>
                  <a:srgbClr val="05164C"/>
                </a:solidFill>
                <a:effectLst/>
                <a:latin typeface="system-ui"/>
              </a:rPr>
              <a:t>tommorows</a:t>
            </a:r>
            <a:r>
              <a:rPr lang="en-US" b="0" i="0" dirty="0">
                <a:solidFill>
                  <a:srgbClr val="05164C"/>
                </a:solidFill>
                <a:effectLst/>
                <a:latin typeface="system-ui"/>
              </a:rPr>
              <a:t> airspace; </a:t>
            </a:r>
            <a:r>
              <a:rPr lang="en-US" dirty="0"/>
              <a:t>Drones already have the ability to increase crop yields, make dangerous jobs safe and act as a lifeline for remote populations. Longer term, autonomously piloted systems have the potential to revolutionize how people and goods are transported. </a:t>
            </a:r>
          </a:p>
          <a:p>
            <a:r>
              <a:rPr lang="en-US" dirty="0"/>
              <a:t>Fourth industrial revolution for the earth: offer new tools for enabling better stewardship of the Earth. Among these are innovative data collection and analysis tools such as small satellites; robotic platforms for air, land and water; novel sensors; AI; and genetic sequencing. In combination, these offer potentially transformative opportunities for managing our environmental future.</a:t>
            </a:r>
          </a:p>
          <a:p>
            <a:r>
              <a:rPr lang="en-US" dirty="0"/>
              <a:t>8. Internet of thins, robotics and smart cities: </a:t>
            </a:r>
            <a:r>
              <a:rPr lang="en-US" dirty="0" err="1"/>
              <a:t>i</a:t>
            </a:r>
            <a:r>
              <a:rPr lang="nl-NL" b="0" i="0" dirty="0">
                <a:solidFill>
                  <a:srgbClr val="202122"/>
                </a:solidFill>
                <a:effectLst/>
                <a:latin typeface="Arial" panose="020B0604020202020204" pitchFamily="34" charset="0"/>
              </a:rPr>
              <a:t>s het geheel aan apparaten ("dingen") die via </a:t>
            </a:r>
            <a:r>
              <a:rPr lang="nl-NL" b="0" i="0" u="none" strike="noStrike" dirty="0">
                <a:solidFill>
                  <a:srgbClr val="0645AD"/>
                </a:solidFill>
                <a:effectLst/>
                <a:latin typeface="Arial" panose="020B0604020202020204" pitchFamily="34" charset="0"/>
                <a:hlinkClick r:id="rId3" tooltip="Internet"/>
              </a:rPr>
              <a:t>internetverbindingen</a:t>
            </a:r>
            <a:r>
              <a:rPr lang="nl-NL" b="0" i="0" dirty="0">
                <a:solidFill>
                  <a:srgbClr val="202122"/>
                </a:solidFill>
                <a:effectLst/>
                <a:latin typeface="Arial" panose="020B0604020202020204" pitchFamily="34" charset="0"/>
              </a:rPr>
              <a:t> met andere apparaten of systemen in contact staan en daarmee gegevens uitwisselen</a:t>
            </a:r>
          </a:p>
          <a:p>
            <a:r>
              <a:rPr lang="nl-NL" b="0" i="0" dirty="0">
                <a:solidFill>
                  <a:srgbClr val="202122"/>
                </a:solidFill>
                <a:effectLst/>
                <a:latin typeface="Arial" panose="020B0604020202020204" pitchFamily="34" charset="0"/>
              </a:rPr>
              <a:t>9. Precision </a:t>
            </a:r>
            <a:r>
              <a:rPr lang="nl-NL" b="0" i="0" dirty="0" err="1">
                <a:solidFill>
                  <a:srgbClr val="202122"/>
                </a:solidFill>
                <a:effectLst/>
                <a:latin typeface="Arial" panose="020B0604020202020204" pitchFamily="34" charset="0"/>
              </a:rPr>
              <a:t>medi</a:t>
            </a:r>
            <a:r>
              <a:rPr lang="nl-NL" b="0" i="0" dirty="0">
                <a:solidFill>
                  <a:srgbClr val="202122"/>
                </a:solidFill>
                <a:effectLst/>
                <a:latin typeface="Arial" panose="020B0604020202020204" pitchFamily="34" charset="0"/>
              </a:rPr>
              <a:t> </a:t>
            </a:r>
            <a:r>
              <a:rPr lang="nl-NL" b="0" i="0" dirty="0" err="1">
                <a:solidFill>
                  <a:srgbClr val="202122"/>
                </a:solidFill>
                <a:effectLst/>
                <a:latin typeface="Arial" panose="020B0604020202020204" pitchFamily="34" charset="0"/>
              </a:rPr>
              <a:t>ine</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9</a:t>
            </a:fld>
            <a:endParaRPr lang="nl-NL"/>
          </a:p>
        </p:txBody>
      </p:sp>
    </p:spTree>
    <p:extLst>
      <p:ext uri="{BB962C8B-B14F-4D97-AF65-F5344CB8AC3E}">
        <p14:creationId xmlns:p14="http://schemas.microsoft.com/office/powerpoint/2010/main" val="84346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verwachting is dat er in 2020 wereldwijd meer dan 25 miljard dingen via internet verbonden zullen zijn. Internet of </a:t>
            </a:r>
            <a:r>
              <a:rPr lang="nl-NL" sz="1200" b="0" i="0" kern="1200" dirty="0" err="1">
                <a:solidFill>
                  <a:schemeClr val="tx1"/>
                </a:solidFill>
                <a:effectLst/>
                <a:latin typeface="+mn-lt"/>
                <a:ea typeface="+mn-ea"/>
                <a:cs typeface="+mn-cs"/>
              </a:rPr>
              <a:t>Things</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IoT</a:t>
            </a:r>
            <a:r>
              <a:rPr lang="nl-NL" sz="1200" b="0" i="0" kern="1200" dirty="0">
                <a:solidFill>
                  <a:schemeClr val="tx1"/>
                </a:solidFill>
                <a:effectLst/>
                <a:latin typeface="+mn-lt"/>
                <a:ea typeface="+mn-ea"/>
                <a:cs typeface="+mn-cs"/>
              </a:rPr>
              <a:t>) is het technologieconcept achter zeer diverse verbonden slimme dingen. Huidige </a:t>
            </a:r>
            <a:r>
              <a:rPr lang="nl-NL" sz="1200" b="0" i="0" kern="1200" dirty="0" err="1">
                <a:solidFill>
                  <a:schemeClr val="tx1"/>
                </a:solidFill>
                <a:effectLst/>
                <a:latin typeface="+mn-lt"/>
                <a:ea typeface="+mn-ea"/>
                <a:cs typeface="+mn-cs"/>
              </a:rPr>
              <a:t>IoT</a:t>
            </a:r>
            <a:r>
              <a:rPr lang="nl-NL" sz="1200" b="0" i="0" kern="1200" dirty="0">
                <a:solidFill>
                  <a:schemeClr val="tx1"/>
                </a:solidFill>
                <a:effectLst/>
                <a:latin typeface="+mn-lt"/>
                <a:ea typeface="+mn-ea"/>
                <a:cs typeface="+mn-cs"/>
              </a:rPr>
              <a:t>-toepassingen variëren van persoonlijke verzorging, </a:t>
            </a:r>
            <a:r>
              <a:rPr lang="nl-NL" sz="1200" b="0" i="0" kern="1200" dirty="0" err="1">
                <a:solidFill>
                  <a:schemeClr val="tx1"/>
                </a:solidFill>
                <a:effectLst/>
                <a:latin typeface="+mn-lt"/>
                <a:ea typeface="+mn-ea"/>
                <a:cs typeface="+mn-cs"/>
              </a:rPr>
              <a:t>domotica</a:t>
            </a:r>
            <a:r>
              <a:rPr lang="nl-NL" sz="1200" b="0" i="0" kern="1200" dirty="0">
                <a:solidFill>
                  <a:schemeClr val="tx1"/>
                </a:solidFill>
                <a:effectLst/>
                <a:latin typeface="+mn-lt"/>
                <a:ea typeface="+mn-ea"/>
                <a:cs typeface="+mn-cs"/>
              </a:rPr>
              <a:t> systemen, </a:t>
            </a:r>
            <a:r>
              <a:rPr lang="nl-NL" sz="1200" b="0" i="0" kern="1200" dirty="0" err="1">
                <a:solidFill>
                  <a:schemeClr val="tx1"/>
                </a:solidFill>
                <a:effectLst/>
                <a:latin typeface="+mn-lt"/>
                <a:ea typeface="+mn-ea"/>
                <a:cs typeface="+mn-cs"/>
              </a:rPr>
              <a:t>automotive</a:t>
            </a:r>
            <a:r>
              <a:rPr lang="nl-NL" sz="1200" b="0" i="0" kern="1200" dirty="0">
                <a:solidFill>
                  <a:schemeClr val="tx1"/>
                </a:solidFill>
                <a:effectLst/>
                <a:latin typeface="+mn-lt"/>
                <a:ea typeface="+mn-ea"/>
                <a:cs typeface="+mn-cs"/>
              </a:rPr>
              <a:t> industrie tot nutsbedrijven, smart </a:t>
            </a:r>
            <a:r>
              <a:rPr lang="nl-NL" sz="1200" b="0" i="0" kern="1200" dirty="0" err="1">
                <a:solidFill>
                  <a:schemeClr val="tx1"/>
                </a:solidFill>
                <a:effectLst/>
                <a:latin typeface="+mn-lt"/>
                <a:ea typeface="+mn-ea"/>
                <a:cs typeface="+mn-cs"/>
              </a:rPr>
              <a:t>farming</a:t>
            </a:r>
            <a:r>
              <a:rPr lang="nl-NL" sz="1200" b="0" i="0" kern="1200" dirty="0">
                <a:solidFill>
                  <a:schemeClr val="tx1"/>
                </a:solidFill>
                <a:effectLst/>
                <a:latin typeface="+mn-lt"/>
                <a:ea typeface="+mn-ea"/>
                <a:cs typeface="+mn-cs"/>
              </a:rPr>
              <a:t>, smart industrie en slimme steden. Door de toenemende populariteit van Internet of </a:t>
            </a:r>
            <a:r>
              <a:rPr lang="nl-NL" sz="1200" b="0" i="0" kern="1200" dirty="0" err="1">
                <a:solidFill>
                  <a:schemeClr val="tx1"/>
                </a:solidFill>
                <a:effectLst/>
                <a:latin typeface="+mn-lt"/>
                <a:ea typeface="+mn-ea"/>
                <a:cs typeface="+mn-cs"/>
              </a:rPr>
              <a:t>Things</a:t>
            </a:r>
            <a:r>
              <a:rPr lang="nl-NL" sz="1200" b="0" i="0" kern="1200" dirty="0">
                <a:solidFill>
                  <a:schemeClr val="tx1"/>
                </a:solidFill>
                <a:effectLst/>
                <a:latin typeface="+mn-lt"/>
                <a:ea typeface="+mn-ea"/>
                <a:cs typeface="+mn-cs"/>
              </a:rPr>
              <a:t> ontstaan er oplossingen die over de grenzen van sectoren en platformen heen werken.</a:t>
            </a:r>
          </a:p>
          <a:p>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Smart </a:t>
            </a:r>
            <a:r>
              <a:rPr lang="nl-NL" sz="1200" b="0" i="0" kern="1200" dirty="0" err="1">
                <a:solidFill>
                  <a:schemeClr val="tx1"/>
                </a:solidFill>
                <a:effectLst/>
                <a:latin typeface="+mn-lt"/>
                <a:ea typeface="+mn-ea"/>
                <a:cs typeface="+mn-cs"/>
              </a:rPr>
              <a:t>cities</a:t>
            </a:r>
            <a:r>
              <a:rPr lang="nl-NL" sz="1200" b="0" i="0" kern="1200" dirty="0">
                <a:solidFill>
                  <a:schemeClr val="tx1"/>
                </a:solidFill>
                <a:effectLst/>
                <a:latin typeface="+mn-lt"/>
                <a:ea typeface="+mn-ea"/>
                <a:cs typeface="+mn-cs"/>
              </a:rPr>
              <a:t>, ook wel ‘slimme steden’ genoemd, zetten het internet der dingen in om de openbare diensten zo efficiënt en prettig mogelijk te maken. Slim gebruik van nieuwe technologie en </a:t>
            </a:r>
            <a:r>
              <a:rPr lang="nl-NL" sz="1200" b="0" i="0" u="none" strike="noStrike" kern="1200" dirty="0">
                <a:solidFill>
                  <a:schemeClr val="tx1"/>
                </a:solidFill>
                <a:effectLst/>
                <a:latin typeface="+mn-lt"/>
                <a:ea typeface="+mn-ea"/>
                <a:cs typeface="+mn-cs"/>
                <a:hlinkClick r:id="rId3"/>
              </a:rPr>
              <a:t>big data</a:t>
            </a:r>
            <a:r>
              <a:rPr lang="nl-NL" sz="1200" b="0" i="0" kern="1200" dirty="0">
                <a:solidFill>
                  <a:schemeClr val="tx1"/>
                </a:solidFill>
                <a:effectLst/>
                <a:latin typeface="+mn-lt"/>
                <a:ea typeface="+mn-ea"/>
                <a:cs typeface="+mn-cs"/>
              </a:rPr>
              <a:t>, over bijvoorbeeld infrastructuur, ziekenhuizen, afval, toezicht en scholen, biedt mogelijkheden om steden efficiënter en duurzamer in te richten. Burgers hebben daarnaast meer invloed op hun leefomgeving.</a:t>
            </a:r>
          </a:p>
          <a:p>
            <a:pPr fontAlgn="base"/>
            <a:r>
              <a:rPr lang="nl-NL" sz="1200" b="0" i="0" kern="1200" dirty="0">
                <a:solidFill>
                  <a:schemeClr val="tx1"/>
                </a:solidFill>
                <a:effectLst/>
                <a:latin typeface="+mn-lt"/>
                <a:ea typeface="+mn-ea"/>
                <a:cs typeface="+mn-cs"/>
              </a:rPr>
              <a:t>Veel steden in Nederland ontwikkelen zich steeds verder als smart </a:t>
            </a:r>
            <a:r>
              <a:rPr lang="nl-NL" sz="1200" b="0" i="0" kern="1200" dirty="0" err="1">
                <a:solidFill>
                  <a:schemeClr val="tx1"/>
                </a:solidFill>
                <a:effectLst/>
                <a:latin typeface="+mn-lt"/>
                <a:ea typeface="+mn-ea"/>
                <a:cs typeface="+mn-cs"/>
              </a:rPr>
              <a:t>cities</a:t>
            </a:r>
            <a:r>
              <a:rPr lang="nl-NL" sz="1200" b="0" i="0" kern="1200" dirty="0">
                <a:solidFill>
                  <a:schemeClr val="tx1"/>
                </a:solidFill>
                <a:effectLst/>
                <a:latin typeface="+mn-lt"/>
                <a:ea typeface="+mn-ea"/>
                <a:cs typeface="+mn-cs"/>
              </a:rPr>
              <a:t>. Zo zijn er in Utrecht</a:t>
            </a:r>
            <a:r>
              <a:rPr lang="nl-NL" sz="1200" b="0" i="0" u="sng" kern="1200" dirty="0">
                <a:solidFill>
                  <a:schemeClr val="tx1"/>
                </a:solidFill>
                <a:effectLst/>
                <a:latin typeface="+mn-lt"/>
                <a:ea typeface="+mn-ea"/>
                <a:cs typeface="+mn-cs"/>
                <a:hlinkClick r:id="rId4"/>
              </a:rPr>
              <a:t> </a:t>
            </a:r>
            <a:r>
              <a:rPr lang="nl-NL" sz="1200" b="0" i="0" u="sng" kern="1200" dirty="0" err="1">
                <a:solidFill>
                  <a:schemeClr val="tx1"/>
                </a:solidFill>
                <a:effectLst/>
                <a:latin typeface="+mn-lt"/>
                <a:ea typeface="+mn-ea"/>
                <a:cs typeface="+mn-cs"/>
                <a:hlinkClick r:id="rId4"/>
              </a:rPr>
              <a:t>zongestuurde</a:t>
            </a:r>
            <a:r>
              <a:rPr lang="nl-NL" sz="1200" b="0" i="0" u="sng" kern="1200" dirty="0">
                <a:solidFill>
                  <a:schemeClr val="tx1"/>
                </a:solidFill>
                <a:effectLst/>
                <a:latin typeface="+mn-lt"/>
                <a:ea typeface="+mn-ea"/>
                <a:cs typeface="+mn-cs"/>
                <a:hlinkClick r:id="rId4"/>
              </a:rPr>
              <a:t> laadpalen</a:t>
            </a:r>
            <a:r>
              <a:rPr lang="nl-NL" sz="1200" b="0" i="0" kern="1200" dirty="0">
                <a:solidFill>
                  <a:schemeClr val="tx1"/>
                </a:solidFill>
                <a:effectLst/>
                <a:latin typeface="+mn-lt"/>
                <a:ea typeface="+mn-ea"/>
                <a:cs typeface="+mn-cs"/>
              </a:rPr>
              <a:t> voor elektrische auto’s geplaatst en heeft Rotterdam </a:t>
            </a:r>
            <a:r>
              <a:rPr lang="nl-NL" sz="1200" b="0" i="0" u="none" strike="noStrike" kern="1200" dirty="0">
                <a:solidFill>
                  <a:schemeClr val="tx1"/>
                </a:solidFill>
                <a:effectLst/>
                <a:latin typeface="+mn-lt"/>
                <a:ea typeface="+mn-ea"/>
                <a:cs typeface="+mn-cs"/>
                <a:hlinkClick r:id="rId5"/>
              </a:rPr>
              <a:t>sensoren geplaatst</a:t>
            </a:r>
            <a:r>
              <a:rPr lang="nl-NL" sz="1200" b="0" i="0" kern="1200" dirty="0">
                <a:solidFill>
                  <a:schemeClr val="tx1"/>
                </a:solidFill>
                <a:effectLst/>
                <a:latin typeface="+mn-lt"/>
                <a:ea typeface="+mn-ea"/>
                <a:cs typeface="+mn-cs"/>
              </a:rPr>
              <a:t> in afvalcontainers om precies te zien wanneer deze geleegd moeten worden.</a:t>
            </a:r>
          </a:p>
          <a:p>
            <a:r>
              <a:rPr lang="nl-NL" dirty="0"/>
              <a:t>(https://www.mediawijsheid.nl/internetofthings/)</a:t>
            </a:r>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10</a:t>
            </a:fld>
            <a:endParaRPr lang="nl-NL"/>
          </a:p>
        </p:txBody>
      </p:sp>
    </p:spTree>
    <p:extLst>
      <p:ext uri="{BB962C8B-B14F-4D97-AF65-F5344CB8AC3E}">
        <p14:creationId xmlns:p14="http://schemas.microsoft.com/office/powerpoint/2010/main" val="1767194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Voorbeelden van Smart </a:t>
            </a:r>
            <a:r>
              <a:rPr lang="nl-NL" dirty="0" err="1"/>
              <a:t>industries</a:t>
            </a:r>
            <a:r>
              <a:rPr lang="nl-NL" dirty="0"/>
              <a:t>….</a:t>
            </a:r>
          </a:p>
        </p:txBody>
      </p:sp>
      <p:sp>
        <p:nvSpPr>
          <p:cNvPr id="4" name="Tijdelijke aanduiding voor dianummer 3"/>
          <p:cNvSpPr>
            <a:spLocks noGrp="1"/>
          </p:cNvSpPr>
          <p:nvPr>
            <p:ph type="sldNum" sz="quarter" idx="5"/>
          </p:nvPr>
        </p:nvSpPr>
        <p:spPr/>
        <p:txBody>
          <a:bodyPr/>
          <a:lstStyle/>
          <a:p>
            <a:fld id="{F00C1B20-EEC7-4FEF-81AA-541161549A02}" type="slidenum">
              <a:rPr lang="nl-NL" smtClean="0"/>
              <a:t>12</a:t>
            </a:fld>
            <a:endParaRPr lang="nl-NL"/>
          </a:p>
        </p:txBody>
      </p:sp>
    </p:spTree>
    <p:extLst>
      <p:ext uri="{BB962C8B-B14F-4D97-AF65-F5344CB8AC3E}">
        <p14:creationId xmlns:p14="http://schemas.microsoft.com/office/powerpoint/2010/main" val="156383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Voorbeelden van Smart </a:t>
            </a:r>
            <a:r>
              <a:rPr lang="nl-NL" dirty="0" err="1"/>
              <a:t>industries</a:t>
            </a:r>
            <a:r>
              <a:rPr lang="nl-NL" dirty="0"/>
              <a:t>….</a:t>
            </a:r>
          </a:p>
          <a:p>
            <a:endParaRPr lang="nl-NL" dirty="0"/>
          </a:p>
        </p:txBody>
      </p:sp>
      <p:sp>
        <p:nvSpPr>
          <p:cNvPr id="4" name="Tijdelijke aanduiding voor dianummer 3"/>
          <p:cNvSpPr>
            <a:spLocks noGrp="1"/>
          </p:cNvSpPr>
          <p:nvPr>
            <p:ph type="sldNum" sz="quarter" idx="5"/>
          </p:nvPr>
        </p:nvSpPr>
        <p:spPr/>
        <p:txBody>
          <a:bodyPr/>
          <a:lstStyle/>
          <a:p>
            <a:fld id="{F00C1B20-EEC7-4FEF-81AA-541161549A02}" type="slidenum">
              <a:rPr lang="nl-NL" smtClean="0"/>
              <a:t>13</a:t>
            </a:fld>
            <a:endParaRPr lang="nl-NL"/>
          </a:p>
        </p:txBody>
      </p:sp>
    </p:spTree>
    <p:extLst>
      <p:ext uri="{BB962C8B-B14F-4D97-AF65-F5344CB8AC3E}">
        <p14:creationId xmlns:p14="http://schemas.microsoft.com/office/powerpoint/2010/main" val="1991276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Voorbeelden van Smart </a:t>
            </a:r>
            <a:r>
              <a:rPr lang="nl-NL" dirty="0" err="1"/>
              <a:t>industries</a:t>
            </a:r>
            <a:r>
              <a:rPr lang="nl-NL" dirty="0"/>
              <a:t>….</a:t>
            </a:r>
          </a:p>
          <a:p>
            <a:endParaRPr lang="nl-NL" dirty="0"/>
          </a:p>
        </p:txBody>
      </p:sp>
      <p:sp>
        <p:nvSpPr>
          <p:cNvPr id="4" name="Tijdelijke aanduiding voor dianummer 3"/>
          <p:cNvSpPr>
            <a:spLocks noGrp="1"/>
          </p:cNvSpPr>
          <p:nvPr>
            <p:ph type="sldNum" sz="quarter" idx="5"/>
          </p:nvPr>
        </p:nvSpPr>
        <p:spPr/>
        <p:txBody>
          <a:bodyPr/>
          <a:lstStyle/>
          <a:p>
            <a:fld id="{F00C1B20-EEC7-4FEF-81AA-541161549A02}" type="slidenum">
              <a:rPr lang="nl-NL" smtClean="0"/>
              <a:t>14</a:t>
            </a:fld>
            <a:endParaRPr lang="nl-NL"/>
          </a:p>
        </p:txBody>
      </p:sp>
    </p:spTree>
    <p:extLst>
      <p:ext uri="{BB962C8B-B14F-4D97-AF65-F5344CB8AC3E}">
        <p14:creationId xmlns:p14="http://schemas.microsoft.com/office/powerpoint/2010/main" val="59861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579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5831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69868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64267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604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2589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222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29092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305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lomboxnet.nl/ssc/primeur-in-utrecht-eerste-stad-ter-wereld-met-stadsbreed-netwerk-van-publieke-laadpalen-die-kunnen-laden-en-ontlad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www.sdgnederland.nl/sdgs-2/doel-11-veilige-en-duurzame-sted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961AD-42EB-442E-813E-83A9A1FFA19E}"/>
              </a:ext>
            </a:extLst>
          </p:cNvPr>
          <p:cNvSpPr>
            <a:spLocks noGrp="1"/>
          </p:cNvSpPr>
          <p:nvPr>
            <p:ph type="title"/>
          </p:nvPr>
        </p:nvSpPr>
        <p:spPr/>
        <p:txBody>
          <a:bodyPr/>
          <a:lstStyle/>
          <a:p>
            <a:r>
              <a:rPr lang="nl-NL" dirty="0"/>
              <a:t>Lesinhoud</a:t>
            </a:r>
          </a:p>
        </p:txBody>
      </p:sp>
      <p:sp>
        <p:nvSpPr>
          <p:cNvPr id="3" name="Tijdelijke aanduiding voor inhoud 2">
            <a:extLst>
              <a:ext uri="{FF2B5EF4-FFF2-40B4-BE49-F238E27FC236}">
                <a16:creationId xmlns:a16="http://schemas.microsoft.com/office/drawing/2014/main" id="{4FE13AD5-D38F-4FB8-97B9-A5DF74718080}"/>
              </a:ext>
            </a:extLst>
          </p:cNvPr>
          <p:cNvSpPr>
            <a:spLocks noGrp="1"/>
          </p:cNvSpPr>
          <p:nvPr>
            <p:ph sz="half" idx="1"/>
          </p:nvPr>
        </p:nvSpPr>
        <p:spPr>
          <a:xfrm>
            <a:off x="838199" y="1825625"/>
            <a:ext cx="10691813" cy="4351338"/>
          </a:xfrm>
        </p:spPr>
        <p:txBody>
          <a:bodyPr/>
          <a:lstStyle/>
          <a:p>
            <a:r>
              <a:rPr lang="nl-NL" dirty="0"/>
              <a:t>Best </a:t>
            </a:r>
            <a:r>
              <a:rPr lang="nl-NL" dirty="0" err="1"/>
              <a:t>practise</a:t>
            </a:r>
            <a:r>
              <a:rPr lang="nl-NL" dirty="0"/>
              <a:t>: </a:t>
            </a:r>
          </a:p>
          <a:p>
            <a:pPr lvl="1"/>
            <a:r>
              <a:rPr lang="nl-NL" dirty="0"/>
              <a:t>Verduidelijking begroting</a:t>
            </a:r>
          </a:p>
          <a:p>
            <a:pPr lvl="1"/>
            <a:r>
              <a:rPr lang="nl-NL" dirty="0"/>
              <a:t>Go/</a:t>
            </a:r>
            <a:r>
              <a:rPr lang="nl-NL" dirty="0" err="1"/>
              <a:t>nogo</a:t>
            </a:r>
            <a:r>
              <a:rPr lang="nl-NL" dirty="0"/>
              <a:t> voorstellen</a:t>
            </a:r>
          </a:p>
          <a:p>
            <a:pPr lvl="1"/>
            <a:r>
              <a:rPr lang="nl-NL" dirty="0"/>
              <a:t>Week 7: presentatie best-</a:t>
            </a:r>
            <a:r>
              <a:rPr lang="nl-NL" dirty="0" err="1"/>
              <a:t>practise</a:t>
            </a:r>
            <a:endParaRPr lang="nl-NL" dirty="0"/>
          </a:p>
          <a:p>
            <a:r>
              <a:rPr lang="nl-NL" dirty="0"/>
              <a:t>Smart </a:t>
            </a:r>
            <a:r>
              <a:rPr lang="nl-NL" dirty="0" err="1"/>
              <a:t>cities</a:t>
            </a:r>
            <a:endParaRPr lang="nl-NL" dirty="0"/>
          </a:p>
        </p:txBody>
      </p:sp>
    </p:spTree>
    <p:extLst>
      <p:ext uri="{BB962C8B-B14F-4D97-AF65-F5344CB8AC3E}">
        <p14:creationId xmlns:p14="http://schemas.microsoft.com/office/powerpoint/2010/main" val="3330668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Internet of </a:t>
            </a:r>
            <a:r>
              <a:rPr lang="nl-NL" sz="4800" b="1" dirty="0" err="1">
                <a:solidFill>
                  <a:schemeClr val="tx2">
                    <a:lumMod val="75000"/>
                  </a:schemeClr>
                </a:solidFill>
                <a:latin typeface="Agency FB" panose="020B0503020202020204" pitchFamily="34" charset="0"/>
              </a:rPr>
              <a:t>Things</a:t>
            </a:r>
            <a:r>
              <a:rPr lang="nl-NL" sz="4800" b="1" dirty="0">
                <a:solidFill>
                  <a:schemeClr val="tx2">
                    <a:lumMod val="75000"/>
                  </a:schemeClr>
                </a:solidFill>
                <a:latin typeface="Agency FB" panose="020B0503020202020204" pitchFamily="34" charset="0"/>
              </a:rPr>
              <a:t>, </a:t>
            </a:r>
            <a:r>
              <a:rPr lang="nl-NL" sz="4800" b="1" dirty="0" err="1">
                <a:solidFill>
                  <a:schemeClr val="tx2">
                    <a:lumMod val="75000"/>
                  </a:schemeClr>
                </a:solidFill>
                <a:latin typeface="Agency FB" panose="020B0503020202020204" pitchFamily="34" charset="0"/>
              </a:rPr>
              <a:t>Robotics</a:t>
            </a:r>
            <a:r>
              <a:rPr lang="nl-NL" sz="4800" b="1" dirty="0">
                <a:solidFill>
                  <a:schemeClr val="tx2">
                    <a:lumMod val="75000"/>
                  </a:schemeClr>
                </a:solidFill>
                <a:latin typeface="Agency FB" panose="020B0503020202020204" pitchFamily="34" charset="0"/>
              </a:rPr>
              <a:t> </a:t>
            </a:r>
            <a:r>
              <a:rPr lang="nl-NL" sz="4800" b="1" dirty="0" err="1">
                <a:solidFill>
                  <a:schemeClr val="tx2">
                    <a:lumMod val="75000"/>
                  </a:schemeClr>
                </a:solidFill>
                <a:latin typeface="Agency FB" panose="020B0503020202020204" pitchFamily="34" charset="0"/>
              </a:rPr>
              <a:t>and</a:t>
            </a:r>
            <a:r>
              <a:rPr lang="nl-NL" sz="4800" b="1" dirty="0">
                <a:solidFill>
                  <a:schemeClr val="tx2">
                    <a:lumMod val="75000"/>
                  </a:schemeClr>
                </a:solidFill>
                <a:latin typeface="Agency FB" panose="020B0503020202020204" pitchFamily="34" charset="0"/>
              </a:rPr>
              <a:t> </a:t>
            </a:r>
            <a:r>
              <a:rPr lang="nl-NL" sz="4800" b="1" dirty="0">
                <a:solidFill>
                  <a:srgbClr val="FF0000"/>
                </a:solidFill>
                <a:latin typeface="Agency FB" panose="020B0503020202020204" pitchFamily="34" charset="0"/>
              </a:rPr>
              <a:t>Smart </a:t>
            </a:r>
            <a:r>
              <a:rPr lang="nl-NL" sz="4800" b="1" dirty="0" err="1">
                <a:solidFill>
                  <a:srgbClr val="FF0000"/>
                </a:solidFill>
                <a:latin typeface="Agency FB" panose="020B0503020202020204" pitchFamily="34" charset="0"/>
              </a:rPr>
              <a:t>Cities</a:t>
            </a:r>
            <a:endParaRPr lang="nl-NL" sz="4800" b="1" dirty="0">
              <a:solidFill>
                <a:srgbClr val="FF0000"/>
              </a:solidFill>
              <a:latin typeface="Agency FB" panose="020B0503020202020204" pitchFamily="34" charset="0"/>
            </a:endParaRPr>
          </a:p>
        </p:txBody>
      </p:sp>
      <p:pic>
        <p:nvPicPr>
          <p:cNvPr id="5126" name="Picture 6" descr="https://actonline.org/wp-content/uploads/Smart-City_LinkedIn-800x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1573446"/>
            <a:ext cx="6604000" cy="347535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5751B764-5D5C-4810-8390-ADC736012A1C}"/>
              </a:ext>
            </a:extLst>
          </p:cNvPr>
          <p:cNvSpPr txBox="1"/>
          <p:nvPr/>
        </p:nvSpPr>
        <p:spPr>
          <a:xfrm>
            <a:off x="7677150" y="1325796"/>
            <a:ext cx="3438525" cy="4247317"/>
          </a:xfrm>
          <a:prstGeom prst="rect">
            <a:avLst/>
          </a:prstGeom>
          <a:noFill/>
        </p:spPr>
        <p:txBody>
          <a:bodyPr wrap="square" rtlCol="0">
            <a:spAutoFit/>
          </a:bodyPr>
          <a:lstStyle/>
          <a:p>
            <a:r>
              <a:rPr lang="nl-NL" sz="1800" b="1" i="0" kern="1200" dirty="0">
                <a:solidFill>
                  <a:schemeClr val="tx1"/>
                </a:solidFill>
                <a:effectLst/>
                <a:latin typeface="+mn-lt"/>
                <a:ea typeface="+mn-ea"/>
                <a:cs typeface="+mn-cs"/>
              </a:rPr>
              <a:t>Smart </a:t>
            </a:r>
            <a:r>
              <a:rPr lang="nl-NL" sz="1800" b="1" i="0" kern="1200" dirty="0" err="1">
                <a:solidFill>
                  <a:schemeClr val="tx1"/>
                </a:solidFill>
                <a:effectLst/>
                <a:latin typeface="+mn-lt"/>
                <a:ea typeface="+mn-ea"/>
                <a:cs typeface="+mn-cs"/>
              </a:rPr>
              <a:t>cities</a:t>
            </a:r>
            <a:r>
              <a:rPr lang="nl-NL" sz="1800" b="0" i="0" kern="1200" dirty="0">
                <a:solidFill>
                  <a:schemeClr val="tx1"/>
                </a:solidFill>
                <a:effectLst/>
                <a:latin typeface="+mn-lt"/>
                <a:ea typeface="+mn-ea"/>
                <a:cs typeface="+mn-cs"/>
              </a:rPr>
              <a:t>, ook wel ‘slimme steden’ genoemd, zetten het </a:t>
            </a:r>
            <a:r>
              <a:rPr lang="nl-NL" sz="1800" b="1" i="0" kern="1200" dirty="0">
                <a:solidFill>
                  <a:schemeClr val="tx1"/>
                </a:solidFill>
                <a:effectLst/>
                <a:latin typeface="+mn-lt"/>
                <a:ea typeface="+mn-ea"/>
                <a:cs typeface="+mn-cs"/>
              </a:rPr>
              <a:t>internet der dingen </a:t>
            </a:r>
            <a:r>
              <a:rPr lang="nl-NL" sz="1800" b="0" i="0" kern="1200" dirty="0">
                <a:solidFill>
                  <a:schemeClr val="tx1"/>
                </a:solidFill>
                <a:effectLst/>
                <a:latin typeface="+mn-lt"/>
                <a:ea typeface="+mn-ea"/>
                <a:cs typeface="+mn-cs"/>
              </a:rPr>
              <a:t>in om de openbare diensten zo efficiënt en prettig mogelijk te maken. Slim gebruik van nieuwe technologie en </a:t>
            </a:r>
            <a:r>
              <a:rPr lang="nl-NL" sz="1800" b="1" i="0" u="none" strike="noStrike" kern="1200" dirty="0">
                <a:solidFill>
                  <a:schemeClr val="tx1"/>
                </a:solidFill>
                <a:effectLst/>
                <a:latin typeface="+mn-lt"/>
                <a:ea typeface="+mn-ea"/>
                <a:cs typeface="+mn-cs"/>
              </a:rPr>
              <a:t>big data</a:t>
            </a:r>
            <a:r>
              <a:rPr lang="nl-NL" sz="1800" b="0" i="0" kern="1200" dirty="0">
                <a:solidFill>
                  <a:schemeClr val="tx1"/>
                </a:solidFill>
                <a:effectLst/>
                <a:latin typeface="+mn-lt"/>
                <a:ea typeface="+mn-ea"/>
                <a:cs typeface="+mn-cs"/>
              </a:rPr>
              <a:t>, over bijvoorbeeld infrastructuur, ziekenhuizen, afval, toezicht en scholen, biedt mogelijkheden om steden efficiënter en duurzamer in te richten. Burgers hebben daarnaast meer invloed op hun leefomgeving.</a:t>
            </a:r>
          </a:p>
          <a:p>
            <a:endParaRPr lang="nl-NL" dirty="0"/>
          </a:p>
        </p:txBody>
      </p:sp>
    </p:spTree>
    <p:extLst>
      <p:ext uri="{BB962C8B-B14F-4D97-AF65-F5344CB8AC3E}">
        <p14:creationId xmlns:p14="http://schemas.microsoft.com/office/powerpoint/2010/main" val="2779748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88B26-D2F4-42E8-89D4-2C3316814ED2}"/>
              </a:ext>
            </a:extLst>
          </p:cNvPr>
          <p:cNvSpPr>
            <a:spLocks noGrp="1"/>
          </p:cNvSpPr>
          <p:nvPr>
            <p:ph type="title"/>
          </p:nvPr>
        </p:nvSpPr>
        <p:spPr/>
        <p:txBody>
          <a:bodyPr/>
          <a:lstStyle/>
          <a:p>
            <a:r>
              <a:rPr lang="nl-NL" dirty="0"/>
              <a:t>Steden in Nederland</a:t>
            </a:r>
          </a:p>
        </p:txBody>
      </p:sp>
      <p:sp>
        <p:nvSpPr>
          <p:cNvPr id="3" name="Tijdelijke aanduiding voor inhoud 2">
            <a:extLst>
              <a:ext uri="{FF2B5EF4-FFF2-40B4-BE49-F238E27FC236}">
                <a16:creationId xmlns:a16="http://schemas.microsoft.com/office/drawing/2014/main" id="{6BCF272A-8DFA-426D-A906-02AF6C70E7DA}"/>
              </a:ext>
            </a:extLst>
          </p:cNvPr>
          <p:cNvSpPr>
            <a:spLocks noGrp="1"/>
          </p:cNvSpPr>
          <p:nvPr>
            <p:ph idx="1"/>
          </p:nvPr>
        </p:nvSpPr>
        <p:spPr>
          <a:xfrm>
            <a:off x="963209" y="1368425"/>
            <a:ext cx="5132791" cy="3123797"/>
          </a:xfrm>
        </p:spPr>
        <p:txBody>
          <a:bodyPr/>
          <a:lstStyle/>
          <a:p>
            <a:endParaRPr lang="nl-NL" dirty="0"/>
          </a:p>
          <a:p>
            <a:endParaRPr lang="nl-NL" dirty="0"/>
          </a:p>
          <a:p>
            <a:r>
              <a:rPr lang="nl-NL" b="0" i="0" dirty="0">
                <a:solidFill>
                  <a:srgbClr val="797570"/>
                </a:solidFill>
                <a:effectLst/>
                <a:latin typeface="Arial" panose="020B0604020202020204" pitchFamily="34" charset="0"/>
              </a:rPr>
              <a:t>Deze innovatieve laadpalen zijn geschikt om zonne-energie op te slaan in de batterijen van elektrische auto’s en terug te leveren aan de buurt. De laadpalen bieden dus zowel de mogelijkheid om een auto op te laden, als toekomstige auto’s te ontladen.</a:t>
            </a:r>
            <a:endParaRPr lang="nl-NL" dirty="0"/>
          </a:p>
        </p:txBody>
      </p:sp>
      <p:graphicFrame>
        <p:nvGraphicFramePr>
          <p:cNvPr id="4" name="Tabel 3">
            <a:extLst>
              <a:ext uri="{FF2B5EF4-FFF2-40B4-BE49-F238E27FC236}">
                <a16:creationId xmlns:a16="http://schemas.microsoft.com/office/drawing/2014/main" id="{27A1CF2D-8F77-4F53-9B46-30CFED867E3A}"/>
              </a:ext>
            </a:extLst>
          </p:cNvPr>
          <p:cNvGraphicFramePr>
            <a:graphicFrameLocks noGrp="1"/>
          </p:cNvGraphicFramePr>
          <p:nvPr>
            <p:extLst>
              <p:ext uri="{D42A27DB-BD31-4B8C-83A1-F6EECF244321}">
                <p14:modId xmlns:p14="http://schemas.microsoft.com/office/powerpoint/2010/main" val="1225625568"/>
              </p:ext>
            </p:extLst>
          </p:nvPr>
        </p:nvGraphicFramePr>
        <p:xfrm>
          <a:off x="950024" y="1368425"/>
          <a:ext cx="10627210" cy="822960"/>
        </p:xfrm>
        <a:graphic>
          <a:graphicData uri="http://schemas.openxmlformats.org/drawingml/2006/table">
            <a:tbl>
              <a:tblPr/>
              <a:tblGrid>
                <a:gridCol w="10627210">
                  <a:extLst>
                    <a:ext uri="{9D8B030D-6E8A-4147-A177-3AD203B41FA5}">
                      <a16:colId xmlns:a16="http://schemas.microsoft.com/office/drawing/2014/main" val="1735363329"/>
                    </a:ext>
                  </a:extLst>
                </a:gridCol>
              </a:tblGrid>
              <a:tr h="0">
                <a:tc>
                  <a:txBody>
                    <a:bodyPr/>
                    <a:lstStyle/>
                    <a:p>
                      <a:r>
                        <a:rPr lang="nl-NL" sz="2400" b="1" u="none" strike="noStrike" cap="all" dirty="0">
                          <a:solidFill>
                            <a:schemeClr val="tx1"/>
                          </a:solidFill>
                          <a:effectLst/>
                          <a:latin typeface="Ubuntu"/>
                          <a:hlinkClick r:id="rId2">
                            <a:extLst>
                              <a:ext uri="{A12FA001-AC4F-418D-AE19-62706E023703}">
                                <ahyp:hlinkClr xmlns:ahyp="http://schemas.microsoft.com/office/drawing/2018/hyperlinkcolor" val="tx"/>
                              </a:ext>
                            </a:extLst>
                          </a:hlinkClick>
                        </a:rPr>
                        <a:t>PRIMEUR IN UTRECHT: EERSTE STAD TER WERELD MET STADSBREED NETWERK VAN PUBLIEKE LAADPALEN DIE KUNNEN LADEN ÉN ONTLADEN</a:t>
                      </a:r>
                      <a:endParaRPr lang="nl-NL" sz="2400" b="1" cap="all" dirty="0">
                        <a:solidFill>
                          <a:schemeClr val="tx1"/>
                        </a:solidFill>
                        <a:effectLst/>
                        <a:latin typeface="Ubuntu"/>
                      </a:endParaRPr>
                    </a:p>
                  </a:txBody>
                  <a:tcPr>
                    <a:lnL>
                      <a:noFill/>
                    </a:lnL>
                    <a:lnR>
                      <a:noFill/>
                    </a:lnR>
                    <a:lnT>
                      <a:noFill/>
                    </a:lnT>
                    <a:lnB>
                      <a:noFill/>
                    </a:lnB>
                    <a:solidFill>
                      <a:srgbClr val="FAFAFA"/>
                    </a:solidFill>
                  </a:tcPr>
                </a:tc>
                <a:extLst>
                  <a:ext uri="{0D108BD9-81ED-4DB2-BD59-A6C34878D82A}">
                    <a16:rowId xmlns:a16="http://schemas.microsoft.com/office/drawing/2014/main" val="2887130338"/>
                  </a:ext>
                </a:extLst>
              </a:tr>
            </a:tbl>
          </a:graphicData>
        </a:graphic>
      </p:graphicFrame>
      <p:pic>
        <p:nvPicPr>
          <p:cNvPr id="5" name="Afbeelding 4">
            <a:extLst>
              <a:ext uri="{FF2B5EF4-FFF2-40B4-BE49-F238E27FC236}">
                <a16:creationId xmlns:a16="http://schemas.microsoft.com/office/drawing/2014/main" id="{AD9A3C27-7038-488F-8BBC-FC1C63B457A0}"/>
              </a:ext>
            </a:extLst>
          </p:cNvPr>
          <p:cNvPicPr>
            <a:picLocks noChangeAspect="1"/>
          </p:cNvPicPr>
          <p:nvPr/>
        </p:nvPicPr>
        <p:blipFill>
          <a:blip r:embed="rId3"/>
          <a:stretch>
            <a:fillRect/>
          </a:stretch>
        </p:blipFill>
        <p:spPr>
          <a:xfrm>
            <a:off x="6306734" y="2377364"/>
            <a:ext cx="5270500" cy="3951640"/>
          </a:xfrm>
          <a:prstGeom prst="rect">
            <a:avLst/>
          </a:prstGeom>
        </p:spPr>
      </p:pic>
    </p:spTree>
    <p:extLst>
      <p:ext uri="{BB962C8B-B14F-4D97-AF65-F5344CB8AC3E}">
        <p14:creationId xmlns:p14="http://schemas.microsoft.com/office/powerpoint/2010/main" val="96940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800" b="1" dirty="0">
                <a:solidFill>
                  <a:schemeClr val="tx2">
                    <a:lumMod val="75000"/>
                  </a:schemeClr>
                </a:solidFill>
                <a:latin typeface="Agency FB" panose="020B0503020202020204" pitchFamily="34" charset="0"/>
              </a:rPr>
              <a:t>Smart …</a:t>
            </a:r>
          </a:p>
        </p:txBody>
      </p:sp>
      <p:sp>
        <p:nvSpPr>
          <p:cNvPr id="3" name="Tijdelijke aanduiding voor inhoud 2"/>
          <p:cNvSpPr>
            <a:spLocks noGrp="1"/>
          </p:cNvSpPr>
          <p:nvPr>
            <p:ph idx="1"/>
          </p:nvPr>
        </p:nvSpPr>
        <p:spPr>
          <a:xfrm>
            <a:off x="7296150" y="2111227"/>
            <a:ext cx="3181350" cy="974725"/>
          </a:xfrm>
        </p:spPr>
        <p:txBody>
          <a:bodyPr/>
          <a:lstStyle/>
          <a:p>
            <a:pPr marL="0" indent="0">
              <a:buNone/>
            </a:pPr>
            <a:r>
              <a:rPr lang="nl-NL" sz="3600" dirty="0">
                <a:solidFill>
                  <a:schemeClr val="tx2">
                    <a:lumMod val="75000"/>
                  </a:schemeClr>
                </a:solidFill>
                <a:latin typeface="Agency FB" panose="020B0503020202020204" pitchFamily="34" charset="0"/>
                <a:ea typeface="+mj-ea"/>
                <a:cs typeface="+mj-cs"/>
              </a:rPr>
              <a:t>Smart </a:t>
            </a:r>
            <a:r>
              <a:rPr lang="nl-NL" sz="3600" dirty="0" err="1">
                <a:solidFill>
                  <a:schemeClr val="tx2">
                    <a:lumMod val="75000"/>
                  </a:schemeClr>
                </a:solidFill>
                <a:latin typeface="Agency FB" panose="020B0503020202020204" pitchFamily="34" charset="0"/>
                <a:ea typeface="+mj-ea"/>
                <a:cs typeface="+mj-cs"/>
              </a:rPr>
              <a:t>Logistics</a:t>
            </a:r>
            <a:endParaRPr lang="nl-NL" sz="3200" dirty="0">
              <a:solidFill>
                <a:schemeClr val="tx2">
                  <a:lumMod val="75000"/>
                </a:schemeClr>
              </a:solidFill>
              <a:latin typeface="Agency FB" panose="020B0503020202020204" pitchFamily="34" charset="0"/>
              <a:ea typeface="+mj-ea"/>
              <a:cs typeface="+mj-cs"/>
            </a:endParaRPr>
          </a:p>
        </p:txBody>
      </p:sp>
      <p:sp>
        <p:nvSpPr>
          <p:cNvPr id="6" name="Tijdelijke aanduiding voor inhoud 2"/>
          <p:cNvSpPr txBox="1">
            <a:spLocks/>
          </p:cNvSpPr>
          <p:nvPr/>
        </p:nvSpPr>
        <p:spPr bwMode="auto">
          <a:xfrm>
            <a:off x="7296150" y="4074396"/>
            <a:ext cx="4057650" cy="97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3600" dirty="0">
                <a:solidFill>
                  <a:schemeClr val="tx2">
                    <a:lumMod val="75000"/>
                  </a:schemeClr>
                </a:solidFill>
                <a:latin typeface="Agency FB" panose="020B0503020202020204" pitchFamily="34" charset="0"/>
                <a:ea typeface="+mj-ea"/>
                <a:cs typeface="+mj-cs"/>
              </a:rPr>
              <a:t>Smart </a:t>
            </a:r>
            <a:r>
              <a:rPr lang="nl-NL" sz="3600" dirty="0" err="1">
                <a:solidFill>
                  <a:schemeClr val="tx2">
                    <a:lumMod val="75000"/>
                  </a:schemeClr>
                </a:solidFill>
                <a:latin typeface="Agency FB" panose="020B0503020202020204" pitchFamily="34" charset="0"/>
                <a:ea typeface="+mj-ea"/>
                <a:cs typeface="+mj-cs"/>
              </a:rPr>
              <a:t>Infrastructure</a:t>
            </a:r>
            <a:endParaRPr lang="nl-NL" sz="3200" dirty="0">
              <a:solidFill>
                <a:schemeClr val="tx2">
                  <a:lumMod val="75000"/>
                </a:schemeClr>
              </a:solidFill>
              <a:latin typeface="Agency FB" panose="020B0503020202020204" pitchFamily="34" charset="0"/>
              <a:ea typeface="+mj-ea"/>
              <a:cs typeface="+mj-cs"/>
            </a:endParaRPr>
          </a:p>
        </p:txBody>
      </p:sp>
      <p:pic>
        <p:nvPicPr>
          <p:cNvPr id="2054" name="Picture 6" descr="Afbeeldingsresultaat voor smart logistics"/>
          <p:cNvPicPr>
            <a:picLocks noChangeAspect="1" noChangeArrowheads="1"/>
          </p:cNvPicPr>
          <p:nvPr/>
        </p:nvPicPr>
        <p:blipFill rotWithShape="1">
          <a:blip r:embed="rId3">
            <a:extLst>
              <a:ext uri="{28A0092B-C50C-407E-A947-70E740481C1C}">
                <a14:useLocalDpi xmlns:a14="http://schemas.microsoft.com/office/drawing/2010/main" val="0"/>
              </a:ext>
            </a:extLst>
          </a:blip>
          <a:srcRect r="9074"/>
          <a:stretch/>
        </p:blipFill>
        <p:spPr bwMode="auto">
          <a:xfrm>
            <a:off x="838200" y="1690688"/>
            <a:ext cx="6457950" cy="17756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smart infrastructure"/>
          <p:cNvPicPr>
            <a:picLocks noChangeAspect="1" noChangeArrowheads="1"/>
          </p:cNvPicPr>
          <p:nvPr/>
        </p:nvPicPr>
        <p:blipFill rotWithShape="1">
          <a:blip r:embed="rId4">
            <a:extLst>
              <a:ext uri="{28A0092B-C50C-407E-A947-70E740481C1C}">
                <a14:useLocalDpi xmlns:a14="http://schemas.microsoft.com/office/drawing/2010/main" val="0"/>
              </a:ext>
            </a:extLst>
          </a:blip>
          <a:srcRect t="19425" b="15133"/>
          <a:stretch/>
        </p:blipFill>
        <p:spPr bwMode="auto">
          <a:xfrm>
            <a:off x="838200" y="3622605"/>
            <a:ext cx="6457950" cy="1878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504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800" b="1" dirty="0">
                <a:solidFill>
                  <a:schemeClr val="tx2">
                    <a:lumMod val="75000"/>
                  </a:schemeClr>
                </a:solidFill>
                <a:latin typeface="Agency FB" panose="020B0503020202020204" pitchFamily="34" charset="0"/>
              </a:rPr>
              <a:t>Smart …</a:t>
            </a:r>
          </a:p>
        </p:txBody>
      </p:sp>
      <p:sp>
        <p:nvSpPr>
          <p:cNvPr id="3" name="Tijdelijke aanduiding voor inhoud 2"/>
          <p:cNvSpPr>
            <a:spLocks noGrp="1"/>
          </p:cNvSpPr>
          <p:nvPr>
            <p:ph idx="1"/>
          </p:nvPr>
        </p:nvSpPr>
        <p:spPr>
          <a:xfrm>
            <a:off x="7296150" y="2111227"/>
            <a:ext cx="3181350" cy="974725"/>
          </a:xfrm>
        </p:spPr>
        <p:txBody>
          <a:bodyPr/>
          <a:lstStyle/>
          <a:p>
            <a:pPr marL="0" indent="0">
              <a:buNone/>
            </a:pPr>
            <a:r>
              <a:rPr lang="nl-NL" sz="3600" dirty="0">
                <a:solidFill>
                  <a:schemeClr val="tx2">
                    <a:lumMod val="75000"/>
                  </a:schemeClr>
                </a:solidFill>
                <a:latin typeface="Agency FB" panose="020B0503020202020204" pitchFamily="34" charset="0"/>
                <a:ea typeface="+mj-ea"/>
                <a:cs typeface="+mj-cs"/>
              </a:rPr>
              <a:t>Smart Energy</a:t>
            </a:r>
            <a:endParaRPr lang="nl-NL" sz="3200" dirty="0">
              <a:solidFill>
                <a:schemeClr val="tx2">
                  <a:lumMod val="75000"/>
                </a:schemeClr>
              </a:solidFill>
              <a:latin typeface="Agency FB" panose="020B0503020202020204" pitchFamily="34" charset="0"/>
              <a:ea typeface="+mj-ea"/>
              <a:cs typeface="+mj-cs"/>
            </a:endParaRPr>
          </a:p>
        </p:txBody>
      </p:sp>
      <p:pic>
        <p:nvPicPr>
          <p:cNvPr id="2052" name="Picture 4" descr="Smart Far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28718"/>
            <a:ext cx="6457950" cy="1815805"/>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2"/>
          <p:cNvSpPr txBox="1">
            <a:spLocks/>
          </p:cNvSpPr>
          <p:nvPr/>
        </p:nvSpPr>
        <p:spPr bwMode="auto">
          <a:xfrm>
            <a:off x="7296150" y="3949257"/>
            <a:ext cx="3181350" cy="97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3600" dirty="0">
                <a:solidFill>
                  <a:schemeClr val="tx2">
                    <a:lumMod val="75000"/>
                  </a:schemeClr>
                </a:solidFill>
                <a:latin typeface="Agency FB" panose="020B0503020202020204" pitchFamily="34" charset="0"/>
                <a:ea typeface="+mj-ea"/>
                <a:cs typeface="+mj-cs"/>
              </a:rPr>
              <a:t>Smart Water</a:t>
            </a:r>
            <a:endParaRPr lang="nl-NL" sz="3200" dirty="0">
              <a:solidFill>
                <a:schemeClr val="tx2">
                  <a:lumMod val="75000"/>
                </a:schemeClr>
              </a:solidFill>
              <a:latin typeface="Agency FB" panose="020B0503020202020204" pitchFamily="34" charset="0"/>
              <a:ea typeface="+mj-ea"/>
              <a:cs typeface="+mj-cs"/>
            </a:endParaRPr>
          </a:p>
        </p:txBody>
      </p:sp>
      <p:pic>
        <p:nvPicPr>
          <p:cNvPr id="6146" name="Picture 2" descr="Afbeeldingsresultaat voor smart electricity cities"/>
          <p:cNvPicPr>
            <a:picLocks noChangeAspect="1" noChangeArrowheads="1"/>
          </p:cNvPicPr>
          <p:nvPr/>
        </p:nvPicPr>
        <p:blipFill rotWithShape="1">
          <a:blip r:embed="rId4">
            <a:extLst>
              <a:ext uri="{28A0092B-C50C-407E-A947-70E740481C1C}">
                <a14:useLocalDpi xmlns:a14="http://schemas.microsoft.com/office/drawing/2010/main" val="0"/>
              </a:ext>
            </a:extLst>
          </a:blip>
          <a:srcRect t="8771" b="17978"/>
          <a:stretch/>
        </p:blipFill>
        <p:spPr bwMode="auto">
          <a:xfrm>
            <a:off x="838200" y="1533191"/>
            <a:ext cx="6457950" cy="189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68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800" b="1" dirty="0">
                <a:solidFill>
                  <a:schemeClr val="tx2">
                    <a:lumMod val="75000"/>
                  </a:schemeClr>
                </a:solidFill>
                <a:latin typeface="Agency FB" panose="020B0503020202020204" pitchFamily="34" charset="0"/>
              </a:rPr>
              <a:t>Smart …</a:t>
            </a:r>
          </a:p>
        </p:txBody>
      </p:sp>
      <p:sp>
        <p:nvSpPr>
          <p:cNvPr id="3" name="Tijdelijke aanduiding voor inhoud 2"/>
          <p:cNvSpPr>
            <a:spLocks noGrp="1"/>
          </p:cNvSpPr>
          <p:nvPr>
            <p:ph idx="1"/>
          </p:nvPr>
        </p:nvSpPr>
        <p:spPr>
          <a:xfrm>
            <a:off x="7296150" y="2111227"/>
            <a:ext cx="3181350" cy="974725"/>
          </a:xfrm>
        </p:spPr>
        <p:txBody>
          <a:bodyPr/>
          <a:lstStyle/>
          <a:p>
            <a:pPr marL="0" indent="0">
              <a:buNone/>
            </a:pPr>
            <a:r>
              <a:rPr lang="nl-NL" sz="3600" dirty="0">
                <a:solidFill>
                  <a:schemeClr val="tx2">
                    <a:lumMod val="75000"/>
                  </a:schemeClr>
                </a:solidFill>
                <a:latin typeface="Agency FB" panose="020B0503020202020204" pitchFamily="34" charset="0"/>
                <a:ea typeface="+mj-ea"/>
                <a:cs typeface="+mj-cs"/>
              </a:rPr>
              <a:t>Smart Waste</a:t>
            </a:r>
            <a:endParaRPr lang="nl-NL" sz="3200" dirty="0">
              <a:solidFill>
                <a:schemeClr val="tx2">
                  <a:lumMod val="75000"/>
                </a:schemeClr>
              </a:solidFill>
              <a:latin typeface="Agency FB" panose="020B0503020202020204" pitchFamily="34" charset="0"/>
              <a:ea typeface="+mj-ea"/>
              <a:cs typeface="+mj-cs"/>
            </a:endParaRPr>
          </a:p>
        </p:txBody>
      </p:sp>
      <p:sp>
        <p:nvSpPr>
          <p:cNvPr id="6" name="Tijdelijke aanduiding voor inhoud 2"/>
          <p:cNvSpPr txBox="1">
            <a:spLocks/>
          </p:cNvSpPr>
          <p:nvPr/>
        </p:nvSpPr>
        <p:spPr bwMode="auto">
          <a:xfrm>
            <a:off x="7296150" y="4128359"/>
            <a:ext cx="3181350" cy="97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3600" dirty="0">
                <a:solidFill>
                  <a:schemeClr val="tx2">
                    <a:lumMod val="75000"/>
                  </a:schemeClr>
                </a:solidFill>
                <a:latin typeface="Agency FB" panose="020B0503020202020204" pitchFamily="34" charset="0"/>
                <a:ea typeface="+mj-ea"/>
                <a:cs typeface="+mj-cs"/>
              </a:rPr>
              <a:t>Smart Health</a:t>
            </a:r>
            <a:endParaRPr lang="nl-NL" sz="3200" dirty="0">
              <a:solidFill>
                <a:schemeClr val="tx2">
                  <a:lumMod val="75000"/>
                </a:schemeClr>
              </a:solidFill>
              <a:latin typeface="Agency FB" panose="020B0503020202020204" pitchFamily="34" charset="0"/>
              <a:ea typeface="+mj-ea"/>
              <a:cs typeface="+mj-cs"/>
            </a:endParaRPr>
          </a:p>
        </p:txBody>
      </p:sp>
      <p:pic>
        <p:nvPicPr>
          <p:cNvPr id="7170" name="Picture 2" descr="Afbeeldingsresultaat voor big belly solar"/>
          <p:cNvPicPr>
            <a:picLocks noChangeAspect="1" noChangeArrowheads="1"/>
          </p:cNvPicPr>
          <p:nvPr/>
        </p:nvPicPr>
        <p:blipFill rotWithShape="1">
          <a:blip r:embed="rId3">
            <a:extLst>
              <a:ext uri="{28A0092B-C50C-407E-A947-70E740481C1C}">
                <a14:useLocalDpi xmlns:a14="http://schemas.microsoft.com/office/drawing/2010/main" val="0"/>
              </a:ext>
            </a:extLst>
          </a:blip>
          <a:srcRect t="19406" b="15099"/>
          <a:stretch/>
        </p:blipFill>
        <p:spPr bwMode="auto">
          <a:xfrm>
            <a:off x="838200" y="1510709"/>
            <a:ext cx="6457950" cy="195942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fbeeldingsresultaat voor smart health"/>
          <p:cNvPicPr>
            <a:picLocks noChangeAspect="1" noChangeArrowheads="1"/>
          </p:cNvPicPr>
          <p:nvPr/>
        </p:nvPicPr>
        <p:blipFill rotWithShape="1">
          <a:blip r:embed="rId4">
            <a:extLst>
              <a:ext uri="{28A0092B-C50C-407E-A947-70E740481C1C}">
                <a14:useLocalDpi xmlns:a14="http://schemas.microsoft.com/office/drawing/2010/main" val="0"/>
              </a:ext>
            </a:extLst>
          </a:blip>
          <a:srcRect t="24731" b="7079"/>
          <a:stretch/>
        </p:blipFill>
        <p:spPr bwMode="auto">
          <a:xfrm>
            <a:off x="838200" y="3624953"/>
            <a:ext cx="6457950" cy="226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41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Gerelateerde afbeelding"/>
          <p:cNvPicPr>
            <a:picLocks noChangeAspect="1" noChangeArrowheads="1"/>
          </p:cNvPicPr>
          <p:nvPr/>
        </p:nvPicPr>
        <p:blipFill rotWithShape="1">
          <a:blip r:embed="rId3">
            <a:extLst>
              <a:ext uri="{28A0092B-C50C-407E-A947-70E740481C1C}">
                <a14:useLocalDpi xmlns:a14="http://schemas.microsoft.com/office/drawing/2010/main" val="0"/>
              </a:ext>
            </a:extLst>
          </a:blip>
          <a:srcRect t="10789"/>
          <a:stretch/>
        </p:blipFill>
        <p:spPr bwMode="auto">
          <a:xfrm>
            <a:off x="2148113" y="1027906"/>
            <a:ext cx="8548915" cy="508437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sz="4800" b="1" dirty="0">
                <a:latin typeface="Agency FB" panose="020B0503020202020204" pitchFamily="34" charset="0"/>
              </a:rPr>
              <a:t>Smart </a:t>
            </a:r>
            <a:r>
              <a:rPr lang="nl-NL" sz="4800" b="1" dirty="0" err="1">
                <a:latin typeface="Agency FB" panose="020B0503020202020204" pitchFamily="34" charset="0"/>
              </a:rPr>
              <a:t>Cities</a:t>
            </a:r>
            <a:endParaRPr lang="nl-NL" sz="4800" b="1" dirty="0">
              <a:latin typeface="Agency FB" panose="020B0503020202020204" pitchFamily="34" charset="0"/>
            </a:endParaRPr>
          </a:p>
        </p:txBody>
      </p:sp>
    </p:spTree>
    <p:extLst>
      <p:ext uri="{BB962C8B-B14F-4D97-AF65-F5344CB8AC3E}">
        <p14:creationId xmlns:p14="http://schemas.microsoft.com/office/powerpoint/2010/main" val="2957815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800" b="1" dirty="0">
                <a:latin typeface="Agency FB" panose="020B0503020202020204" pitchFamily="34" charset="0"/>
              </a:rPr>
              <a:t>Smart City:</a:t>
            </a:r>
          </a:p>
        </p:txBody>
      </p:sp>
      <p:sp>
        <p:nvSpPr>
          <p:cNvPr id="3" name="Rechthoek 2"/>
          <p:cNvSpPr/>
          <p:nvPr/>
        </p:nvSpPr>
        <p:spPr>
          <a:xfrm>
            <a:off x="1117599" y="1690688"/>
            <a:ext cx="10421257" cy="646331"/>
          </a:xfrm>
          <a:prstGeom prst="rect">
            <a:avLst/>
          </a:prstGeom>
        </p:spPr>
        <p:txBody>
          <a:bodyPr wrap="square">
            <a:spAutoFit/>
          </a:bodyPr>
          <a:lstStyle/>
          <a:p>
            <a:pPr algn="just"/>
            <a:r>
              <a:rPr lang="nl-NL" sz="3600" dirty="0">
                <a:latin typeface="Agency FB" panose="020B0503020202020204" pitchFamily="34" charset="0"/>
                <a:ea typeface="+mj-ea"/>
                <a:cs typeface="+mj-cs"/>
              </a:rPr>
              <a:t>  </a:t>
            </a:r>
          </a:p>
        </p:txBody>
      </p:sp>
      <p:sp>
        <p:nvSpPr>
          <p:cNvPr id="5" name="Rechthoek 4"/>
          <p:cNvSpPr/>
          <p:nvPr/>
        </p:nvSpPr>
        <p:spPr>
          <a:xfrm>
            <a:off x="1231900" y="1690688"/>
            <a:ext cx="10192654" cy="3908762"/>
          </a:xfrm>
          <a:prstGeom prst="rect">
            <a:avLst/>
          </a:prstGeom>
        </p:spPr>
        <p:txBody>
          <a:bodyPr wrap="square">
            <a:spAutoFit/>
          </a:bodyPr>
          <a:lstStyle/>
          <a:p>
            <a:pPr algn="just"/>
            <a:r>
              <a:rPr lang="nl-NL" sz="3200" dirty="0">
                <a:latin typeface="Arial" panose="020B0604020202020204" pitchFamily="34" charset="0"/>
                <a:ea typeface="+mj-ea"/>
                <a:cs typeface="Arial" panose="020B0604020202020204" pitchFamily="34" charset="0"/>
              </a:rPr>
              <a:t>Smart </a:t>
            </a:r>
            <a:r>
              <a:rPr lang="nl-NL" sz="3200" dirty="0" err="1">
                <a:latin typeface="Arial" panose="020B0604020202020204" pitchFamily="34" charset="0"/>
                <a:ea typeface="+mj-ea"/>
                <a:cs typeface="Arial" panose="020B0604020202020204" pitchFamily="34" charset="0"/>
              </a:rPr>
              <a:t>Cities</a:t>
            </a:r>
            <a:r>
              <a:rPr lang="nl-NL" sz="3200" dirty="0">
                <a:latin typeface="Arial" panose="020B0604020202020204" pitchFamily="34" charset="0"/>
                <a:ea typeface="+mj-ea"/>
                <a:cs typeface="Arial" panose="020B0604020202020204" pitchFamily="34" charset="0"/>
              </a:rPr>
              <a:t> zijn steden die </a:t>
            </a:r>
            <a:r>
              <a:rPr lang="nl-NL" sz="4000" dirty="0">
                <a:solidFill>
                  <a:srgbClr val="0070C0"/>
                </a:solidFill>
                <a:latin typeface="Arial" panose="020B0604020202020204" pitchFamily="34" charset="0"/>
                <a:ea typeface="+mj-ea"/>
                <a:cs typeface="Arial" panose="020B0604020202020204" pitchFamily="34" charset="0"/>
              </a:rPr>
              <a:t>slimme oplossingen </a:t>
            </a:r>
            <a:r>
              <a:rPr lang="nl-NL" sz="3200" dirty="0">
                <a:latin typeface="Arial" panose="020B0604020202020204" pitchFamily="34" charset="0"/>
                <a:ea typeface="+mj-ea"/>
                <a:cs typeface="Arial" panose="020B0604020202020204" pitchFamily="34" charset="0"/>
              </a:rPr>
              <a:t>inzetten om de </a:t>
            </a:r>
            <a:r>
              <a:rPr lang="nl-NL" sz="4000" dirty="0">
                <a:solidFill>
                  <a:srgbClr val="0070C0"/>
                </a:solidFill>
                <a:latin typeface="Arial" panose="020B0604020202020204" pitchFamily="34" charset="0"/>
                <a:ea typeface="+mj-ea"/>
                <a:cs typeface="Arial" panose="020B0604020202020204" pitchFamily="34" charset="0"/>
              </a:rPr>
              <a:t>leefbaarheid</a:t>
            </a:r>
            <a:r>
              <a:rPr lang="nl-NL" sz="3200" dirty="0">
                <a:latin typeface="Arial" panose="020B0604020202020204" pitchFamily="34" charset="0"/>
                <a:ea typeface="+mj-ea"/>
                <a:cs typeface="Arial" panose="020B0604020202020204" pitchFamily="34" charset="0"/>
              </a:rPr>
              <a:t>, </a:t>
            </a:r>
            <a:r>
              <a:rPr lang="nl-NL" sz="4000" dirty="0">
                <a:solidFill>
                  <a:srgbClr val="0070C0"/>
                </a:solidFill>
                <a:latin typeface="Arial" panose="020B0604020202020204" pitchFamily="34" charset="0"/>
                <a:ea typeface="+mj-ea"/>
                <a:cs typeface="Arial" panose="020B0604020202020204" pitchFamily="34" charset="0"/>
              </a:rPr>
              <a:t>duurzaamheid</a:t>
            </a:r>
            <a:r>
              <a:rPr lang="nl-NL" sz="3200" dirty="0">
                <a:latin typeface="Arial" panose="020B0604020202020204" pitchFamily="34" charset="0"/>
                <a:ea typeface="+mj-ea"/>
                <a:cs typeface="Arial" panose="020B0604020202020204" pitchFamily="34" charset="0"/>
              </a:rPr>
              <a:t>, </a:t>
            </a:r>
            <a:r>
              <a:rPr lang="nl-NL" sz="4000" dirty="0">
                <a:solidFill>
                  <a:srgbClr val="0070C0"/>
                </a:solidFill>
                <a:latin typeface="Arial" panose="020B0604020202020204" pitchFamily="34" charset="0"/>
                <a:ea typeface="+mj-ea"/>
                <a:cs typeface="Arial" panose="020B0604020202020204" pitchFamily="34" charset="0"/>
              </a:rPr>
              <a:t>bereikbaarheid</a:t>
            </a:r>
            <a:r>
              <a:rPr lang="nl-NL" sz="3200" dirty="0">
                <a:latin typeface="Arial" panose="020B0604020202020204" pitchFamily="34" charset="0"/>
                <a:ea typeface="+mj-ea"/>
                <a:cs typeface="Arial" panose="020B0604020202020204" pitchFamily="34" charset="0"/>
              </a:rPr>
              <a:t>, </a:t>
            </a:r>
            <a:r>
              <a:rPr lang="nl-NL" sz="4000" dirty="0">
                <a:solidFill>
                  <a:srgbClr val="0070C0"/>
                </a:solidFill>
                <a:latin typeface="Arial" panose="020B0604020202020204" pitchFamily="34" charset="0"/>
                <a:ea typeface="+mj-ea"/>
                <a:cs typeface="Arial" panose="020B0604020202020204" pitchFamily="34" charset="0"/>
              </a:rPr>
              <a:t>welzijn</a:t>
            </a:r>
            <a:r>
              <a:rPr lang="nl-NL" sz="3200" dirty="0">
                <a:latin typeface="Arial" panose="020B0604020202020204" pitchFamily="34" charset="0"/>
                <a:ea typeface="+mj-ea"/>
                <a:cs typeface="Arial" panose="020B0604020202020204" pitchFamily="34" charset="0"/>
              </a:rPr>
              <a:t> en </a:t>
            </a:r>
            <a:r>
              <a:rPr lang="nl-NL" sz="4000" dirty="0">
                <a:solidFill>
                  <a:srgbClr val="0070C0"/>
                </a:solidFill>
                <a:latin typeface="Arial" panose="020B0604020202020204" pitchFamily="34" charset="0"/>
                <a:ea typeface="+mj-ea"/>
                <a:cs typeface="Arial" panose="020B0604020202020204" pitchFamily="34" charset="0"/>
              </a:rPr>
              <a:t>economische ontwikkeling </a:t>
            </a:r>
            <a:r>
              <a:rPr lang="nl-NL" sz="3200" dirty="0">
                <a:latin typeface="Arial" panose="020B0604020202020204" pitchFamily="34" charset="0"/>
                <a:ea typeface="+mj-ea"/>
                <a:cs typeface="Arial" panose="020B0604020202020204" pitchFamily="34" charset="0"/>
              </a:rPr>
              <a:t>te vergroten. Die slimme oplossingen maken veelal gebruik van </a:t>
            </a:r>
            <a:r>
              <a:rPr lang="nl-NL" sz="4000" dirty="0">
                <a:solidFill>
                  <a:srgbClr val="0070C0"/>
                </a:solidFill>
                <a:latin typeface="Arial" panose="020B0604020202020204" pitchFamily="34" charset="0"/>
                <a:ea typeface="+mj-ea"/>
                <a:cs typeface="Arial" panose="020B0604020202020204" pitchFamily="34" charset="0"/>
              </a:rPr>
              <a:t>digitalisering</a:t>
            </a:r>
            <a:r>
              <a:rPr lang="nl-NL" sz="3200" dirty="0">
                <a:latin typeface="Arial" panose="020B0604020202020204" pitchFamily="34" charset="0"/>
                <a:ea typeface="+mj-ea"/>
                <a:cs typeface="Arial" panose="020B0604020202020204" pitchFamily="34" charset="0"/>
              </a:rPr>
              <a:t>, </a:t>
            </a:r>
            <a:r>
              <a:rPr lang="nl-NL" sz="4000" dirty="0">
                <a:solidFill>
                  <a:srgbClr val="0070C0"/>
                </a:solidFill>
                <a:latin typeface="Arial" panose="020B0604020202020204" pitchFamily="34" charset="0"/>
                <a:ea typeface="+mj-ea"/>
                <a:cs typeface="Arial" panose="020B0604020202020204" pitchFamily="34" charset="0"/>
              </a:rPr>
              <a:t>technische innovatie </a:t>
            </a:r>
            <a:r>
              <a:rPr lang="nl-NL" sz="3200" dirty="0">
                <a:latin typeface="Arial" panose="020B0604020202020204" pitchFamily="34" charset="0"/>
                <a:ea typeface="+mj-ea"/>
                <a:cs typeface="Arial" panose="020B0604020202020204" pitchFamily="34" charset="0"/>
              </a:rPr>
              <a:t>en </a:t>
            </a:r>
            <a:r>
              <a:rPr lang="nl-NL" sz="4000" dirty="0">
                <a:solidFill>
                  <a:srgbClr val="0070C0"/>
                </a:solidFill>
                <a:latin typeface="Arial" panose="020B0604020202020204" pitchFamily="34" charset="0"/>
                <a:ea typeface="+mj-ea"/>
                <a:cs typeface="Arial" panose="020B0604020202020204" pitchFamily="34" charset="0"/>
              </a:rPr>
              <a:t>data</a:t>
            </a:r>
            <a:endParaRPr lang="nl-NL" sz="3200" dirty="0">
              <a:solidFill>
                <a:srgbClr val="0070C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218531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800" b="1" dirty="0">
                <a:latin typeface="Agency FB" panose="020B0503020202020204" pitchFamily="34" charset="0"/>
              </a:rPr>
              <a:t>Smart City:</a:t>
            </a:r>
          </a:p>
        </p:txBody>
      </p:sp>
      <p:pic>
        <p:nvPicPr>
          <p:cNvPr id="8194" name="Picture 2" descr="Afbeeldingsresultaat voor definitie smart 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434" y="365125"/>
            <a:ext cx="5865132" cy="5865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74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18FED7-AB46-4296-A2AB-73E4BDC03138}"/>
              </a:ext>
            </a:extLst>
          </p:cNvPr>
          <p:cNvSpPr>
            <a:spLocks noGrp="1"/>
          </p:cNvSpPr>
          <p:nvPr>
            <p:ph type="title"/>
          </p:nvPr>
        </p:nvSpPr>
        <p:spPr/>
        <p:txBody>
          <a:bodyPr/>
          <a:lstStyle/>
          <a:p>
            <a:r>
              <a:rPr lang="nl-NL" b="1" dirty="0">
                <a:solidFill>
                  <a:srgbClr val="7030A0"/>
                </a:solidFill>
              </a:rPr>
              <a:t>Stad van de toekomst</a:t>
            </a:r>
          </a:p>
        </p:txBody>
      </p:sp>
      <p:sp>
        <p:nvSpPr>
          <p:cNvPr id="6" name="Tijdelijke aanduiding voor inhoud 5">
            <a:extLst>
              <a:ext uri="{FF2B5EF4-FFF2-40B4-BE49-F238E27FC236}">
                <a16:creationId xmlns:a16="http://schemas.microsoft.com/office/drawing/2014/main" id="{4910A9D3-44B0-412E-9D51-FA1C2DD5ED39}"/>
              </a:ext>
            </a:extLst>
          </p:cNvPr>
          <p:cNvSpPr>
            <a:spLocks noGrp="1"/>
          </p:cNvSpPr>
          <p:nvPr>
            <p:ph sz="half" idx="2"/>
          </p:nvPr>
        </p:nvSpPr>
        <p:spPr>
          <a:xfrm>
            <a:off x="8718191" y="1051280"/>
            <a:ext cx="3111908" cy="2032801"/>
          </a:xfrm>
        </p:spPr>
        <p:txBody>
          <a:bodyPr/>
          <a:lstStyle/>
          <a:p>
            <a:pPr marL="0" indent="0">
              <a:buNone/>
            </a:pPr>
            <a:r>
              <a:rPr lang="nl-NL" sz="1400" b="1" dirty="0"/>
              <a:t>IBS Thema</a:t>
            </a:r>
          </a:p>
          <a:p>
            <a:pPr>
              <a:buFont typeface="Wingdings" panose="05000000000000000000" pitchFamily="2" charset="2"/>
              <a:buChar char="q"/>
            </a:pPr>
            <a:r>
              <a:rPr lang="nl-NL" sz="1400" dirty="0">
                <a:solidFill>
                  <a:schemeClr val="bg1">
                    <a:lumMod val="85000"/>
                  </a:schemeClr>
                </a:solidFill>
              </a:rPr>
              <a:t> Maatschappelijke uitdagingen</a:t>
            </a:r>
          </a:p>
          <a:p>
            <a:pPr>
              <a:buFont typeface="Wingdings" panose="05000000000000000000" pitchFamily="2" charset="2"/>
              <a:buChar char="ü"/>
            </a:pPr>
            <a:r>
              <a:rPr lang="nl-NL" sz="1400" b="1" dirty="0"/>
              <a:t> Vierde industriële revolutie</a:t>
            </a:r>
          </a:p>
          <a:p>
            <a:pPr>
              <a:buFont typeface="Wingdings" panose="05000000000000000000" pitchFamily="2" charset="2"/>
              <a:buChar char="q"/>
            </a:pPr>
            <a:r>
              <a:rPr lang="nl-NL" sz="1400" dirty="0">
                <a:solidFill>
                  <a:schemeClr val="bg1">
                    <a:lumMod val="85000"/>
                  </a:schemeClr>
                </a:solidFill>
              </a:rPr>
              <a:t> Robotisering en AI</a:t>
            </a:r>
          </a:p>
          <a:p>
            <a:pPr>
              <a:buFont typeface="Wingdings" panose="05000000000000000000" pitchFamily="2" charset="2"/>
              <a:buChar char="q"/>
            </a:pPr>
            <a:r>
              <a:rPr lang="nl-NL" sz="1400" dirty="0">
                <a:solidFill>
                  <a:schemeClr val="bg1">
                    <a:lumMod val="85000"/>
                  </a:schemeClr>
                </a:solidFill>
              </a:rPr>
              <a:t>DESTEP</a:t>
            </a:r>
          </a:p>
          <a:p>
            <a:pPr>
              <a:buFont typeface="Wingdings" panose="05000000000000000000" pitchFamily="2" charset="2"/>
              <a:buChar char="q"/>
            </a:pPr>
            <a:r>
              <a:rPr lang="nl-NL" sz="1400" dirty="0" err="1">
                <a:solidFill>
                  <a:schemeClr val="bg1">
                    <a:lumMod val="85000"/>
                  </a:schemeClr>
                </a:solidFill>
              </a:rPr>
              <a:t>Better</a:t>
            </a:r>
            <a:r>
              <a:rPr lang="nl-NL" sz="1400" dirty="0">
                <a:solidFill>
                  <a:schemeClr val="bg1">
                    <a:lumMod val="85000"/>
                  </a:schemeClr>
                </a:solidFill>
              </a:rPr>
              <a:t> Life Index</a:t>
            </a:r>
          </a:p>
          <a:p>
            <a:pPr>
              <a:buFont typeface="Wingdings" panose="05000000000000000000" pitchFamily="2" charset="2"/>
              <a:buChar char="q"/>
            </a:pPr>
            <a:r>
              <a:rPr lang="nl-NL" sz="1400" dirty="0">
                <a:solidFill>
                  <a:schemeClr val="bg1">
                    <a:lumMod val="85000"/>
                  </a:schemeClr>
                </a:solidFill>
              </a:rPr>
              <a:t>Duurzame stedelijke ontwikkeling</a:t>
            </a:r>
          </a:p>
          <a:p>
            <a:pPr>
              <a:buFont typeface="Wingdings" panose="05000000000000000000" pitchFamily="2" charset="2"/>
              <a:buChar char="q"/>
            </a:pPr>
            <a:r>
              <a:rPr lang="nl-NL" sz="1400" dirty="0" err="1">
                <a:solidFill>
                  <a:schemeClr val="bg1">
                    <a:lumMod val="85000"/>
                  </a:schemeClr>
                </a:solidFill>
              </a:rPr>
              <a:t>SDG’s</a:t>
            </a:r>
            <a:endParaRPr lang="nl-NL" sz="1400" dirty="0">
              <a:solidFill>
                <a:schemeClr val="bg1">
                  <a:lumMod val="85000"/>
                </a:schemeClr>
              </a:solidFill>
            </a:endParaRPr>
          </a:p>
          <a:p>
            <a:pPr>
              <a:buFont typeface="Wingdings" panose="05000000000000000000" pitchFamily="2" charset="2"/>
              <a:buChar char="q"/>
            </a:pPr>
            <a:r>
              <a:rPr lang="nl-NL" sz="1400" dirty="0">
                <a:solidFill>
                  <a:schemeClr val="bg1">
                    <a:lumMod val="85000"/>
                  </a:schemeClr>
                </a:solidFill>
              </a:rPr>
              <a:t>Samenwerken</a:t>
            </a:r>
          </a:p>
          <a:p>
            <a:pPr>
              <a:buFont typeface="Wingdings" panose="05000000000000000000" pitchFamily="2" charset="2"/>
              <a:buChar char="q"/>
            </a:pPr>
            <a:endParaRPr lang="nl-NL" sz="1400" dirty="0">
              <a:solidFill>
                <a:schemeClr val="bg1">
                  <a:lumMod val="85000"/>
                </a:schemeClr>
              </a:solidFill>
            </a:endParaRPr>
          </a:p>
          <a:p>
            <a:pPr marL="0" indent="0">
              <a:buNone/>
            </a:pPr>
            <a:endParaRPr lang="nl-NL" sz="1400" dirty="0">
              <a:solidFill>
                <a:schemeClr val="bg1">
                  <a:lumMod val="85000"/>
                </a:schemeClr>
              </a:solidFill>
            </a:endParaRPr>
          </a:p>
        </p:txBody>
      </p:sp>
      <p:sp>
        <p:nvSpPr>
          <p:cNvPr id="10" name="Tijdelijke aanduiding voor inhoud 5">
            <a:extLst>
              <a:ext uri="{FF2B5EF4-FFF2-40B4-BE49-F238E27FC236}">
                <a16:creationId xmlns:a16="http://schemas.microsoft.com/office/drawing/2014/main" id="{B5E90D55-298E-4509-878D-C4E228CD5F8E}"/>
              </a:ext>
            </a:extLst>
          </p:cNvPr>
          <p:cNvSpPr txBox="1">
            <a:spLocks/>
          </p:cNvSpPr>
          <p:nvPr/>
        </p:nvSpPr>
        <p:spPr bwMode="auto">
          <a:xfrm>
            <a:off x="1576004" y="1681094"/>
            <a:ext cx="5971503"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2000" b="1" dirty="0"/>
              <a:t>Begrippen</a:t>
            </a:r>
          </a:p>
          <a:p>
            <a:pPr>
              <a:buFont typeface="Wingdings" panose="05000000000000000000" pitchFamily="2" charset="2"/>
              <a:buChar char="§"/>
            </a:pPr>
            <a:r>
              <a:rPr lang="nl-NL" sz="2000" dirty="0"/>
              <a:t>Smart industrie</a:t>
            </a:r>
          </a:p>
          <a:p>
            <a:pPr>
              <a:buFont typeface="Wingdings" panose="05000000000000000000" pitchFamily="2" charset="2"/>
              <a:buChar char="§"/>
            </a:pPr>
            <a:endParaRPr lang="nl-NL" sz="2000" dirty="0"/>
          </a:p>
          <a:p>
            <a:pPr>
              <a:buFont typeface="Wingdings" panose="05000000000000000000" pitchFamily="2" charset="2"/>
              <a:buChar char="§"/>
            </a:pPr>
            <a:endParaRPr lang="nl-NL" sz="2000" b="1" dirty="0"/>
          </a:p>
        </p:txBody>
      </p:sp>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603309" y="5736482"/>
            <a:ext cx="11241946" cy="326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endParaRPr lang="nl-NL" sz="1400" dirty="0"/>
          </a:p>
        </p:txBody>
      </p:sp>
      <p:graphicFrame>
        <p:nvGraphicFramePr>
          <p:cNvPr id="13" name="Tabel 13">
            <a:extLst>
              <a:ext uri="{FF2B5EF4-FFF2-40B4-BE49-F238E27FC236}">
                <a16:creationId xmlns:a16="http://schemas.microsoft.com/office/drawing/2014/main" id="{BBD81BF5-9E86-4852-B783-21B8761DB99C}"/>
              </a:ext>
            </a:extLst>
          </p:cNvPr>
          <p:cNvGraphicFramePr>
            <a:graphicFrameLocks noGrp="1"/>
          </p:cNvGraphicFramePr>
          <p:nvPr/>
        </p:nvGraphicFramePr>
        <p:xfrm>
          <a:off x="2157193" y="5714290"/>
          <a:ext cx="8522645" cy="370840"/>
        </p:xfrm>
        <a:graphic>
          <a:graphicData uri="http://schemas.openxmlformats.org/drawingml/2006/table">
            <a:tbl>
              <a:tblPr firstRow="1" bandRow="1">
                <a:tableStyleId>{69CF1AB2-1976-4502-BF36-3FF5EA218861}</a:tableStyleId>
              </a:tblPr>
              <a:tblGrid>
                <a:gridCol w="768148">
                  <a:extLst>
                    <a:ext uri="{9D8B030D-6E8A-4147-A177-3AD203B41FA5}">
                      <a16:colId xmlns:a16="http://schemas.microsoft.com/office/drawing/2014/main" val="648769890"/>
                    </a:ext>
                  </a:extLst>
                </a:gridCol>
                <a:gridCol w="768148">
                  <a:extLst>
                    <a:ext uri="{9D8B030D-6E8A-4147-A177-3AD203B41FA5}">
                      <a16:colId xmlns:a16="http://schemas.microsoft.com/office/drawing/2014/main" val="469597195"/>
                    </a:ext>
                  </a:extLst>
                </a:gridCol>
                <a:gridCol w="768148">
                  <a:extLst>
                    <a:ext uri="{9D8B030D-6E8A-4147-A177-3AD203B41FA5}">
                      <a16:colId xmlns:a16="http://schemas.microsoft.com/office/drawing/2014/main" val="1225488491"/>
                    </a:ext>
                  </a:extLst>
                </a:gridCol>
                <a:gridCol w="768148">
                  <a:extLst>
                    <a:ext uri="{9D8B030D-6E8A-4147-A177-3AD203B41FA5}">
                      <a16:colId xmlns:a16="http://schemas.microsoft.com/office/drawing/2014/main" val="1458696249"/>
                    </a:ext>
                  </a:extLst>
                </a:gridCol>
                <a:gridCol w="768148">
                  <a:extLst>
                    <a:ext uri="{9D8B030D-6E8A-4147-A177-3AD203B41FA5}">
                      <a16:colId xmlns:a16="http://schemas.microsoft.com/office/drawing/2014/main" val="4042337055"/>
                    </a:ext>
                  </a:extLst>
                </a:gridCol>
                <a:gridCol w="768148">
                  <a:extLst>
                    <a:ext uri="{9D8B030D-6E8A-4147-A177-3AD203B41FA5}">
                      <a16:colId xmlns:a16="http://schemas.microsoft.com/office/drawing/2014/main" val="1032985660"/>
                    </a:ext>
                  </a:extLst>
                </a:gridCol>
                <a:gridCol w="768148">
                  <a:extLst>
                    <a:ext uri="{9D8B030D-6E8A-4147-A177-3AD203B41FA5}">
                      <a16:colId xmlns:a16="http://schemas.microsoft.com/office/drawing/2014/main" val="2567231980"/>
                    </a:ext>
                  </a:extLst>
                </a:gridCol>
                <a:gridCol w="768148">
                  <a:extLst>
                    <a:ext uri="{9D8B030D-6E8A-4147-A177-3AD203B41FA5}">
                      <a16:colId xmlns:a16="http://schemas.microsoft.com/office/drawing/2014/main" val="73331059"/>
                    </a:ext>
                  </a:extLst>
                </a:gridCol>
                <a:gridCol w="755364">
                  <a:extLst>
                    <a:ext uri="{9D8B030D-6E8A-4147-A177-3AD203B41FA5}">
                      <a16:colId xmlns:a16="http://schemas.microsoft.com/office/drawing/2014/main" val="2175227633"/>
                    </a:ext>
                  </a:extLst>
                </a:gridCol>
                <a:gridCol w="741280">
                  <a:extLst>
                    <a:ext uri="{9D8B030D-6E8A-4147-A177-3AD203B41FA5}">
                      <a16:colId xmlns:a16="http://schemas.microsoft.com/office/drawing/2014/main" val="1428987022"/>
                    </a:ext>
                  </a:extLst>
                </a:gridCol>
                <a:gridCol w="880817">
                  <a:extLst>
                    <a:ext uri="{9D8B030D-6E8A-4147-A177-3AD203B41FA5}">
                      <a16:colId xmlns:a16="http://schemas.microsoft.com/office/drawing/2014/main" val="279876203"/>
                    </a:ext>
                  </a:extLst>
                </a:gridCol>
              </a:tblGrid>
              <a:tr h="370840">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algn="ctr"/>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rgbClr val="00B050"/>
                          </a:solidFill>
                          <a:latin typeface="+mn-lt"/>
                          <a:ea typeface="+mn-ea"/>
                          <a:cs typeface="+mn-cs"/>
                        </a:rPr>
                        <a:t>Vakantie</a:t>
                      </a:r>
                    </a:p>
                  </a:txBody>
                  <a:tcPr anchor="ctr">
                    <a:solidFill>
                      <a:schemeClr val="accent1"/>
                    </a:solidFill>
                  </a:tcP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algn="ctr"/>
                      <a:r>
                        <a:rPr lang="nl-NL" sz="1200" b="1" kern="1200" dirty="0">
                          <a:solidFill>
                            <a:schemeClr val="tx1"/>
                          </a:solidFill>
                          <a:latin typeface="+mn-lt"/>
                          <a:ea typeface="+mn-ea"/>
                          <a:cs typeface="+mn-cs"/>
                        </a:rPr>
                        <a:t>Week 4</a:t>
                      </a:r>
                    </a:p>
                  </a:txBody>
                  <a:tcPr anchor="ctr"/>
                </a:tc>
                <a:tc>
                  <a:txBody>
                    <a:bodyPr/>
                    <a:lstStyle/>
                    <a:p>
                      <a:pPr algn="ctr"/>
                      <a:r>
                        <a:rPr lang="nl-NL" sz="1200" dirty="0">
                          <a:solidFill>
                            <a:schemeClr val="bg1">
                              <a:lumMod val="85000"/>
                            </a:schemeClr>
                          </a:solidFill>
                        </a:rPr>
                        <a:t>Week 5</a:t>
                      </a: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b="1" kern="1200" dirty="0">
                          <a:solidFill>
                            <a:schemeClr val="bg2"/>
                          </a:solidFill>
                          <a:latin typeface="+mn-lt"/>
                          <a:ea typeface="+mn-ea"/>
                          <a:cs typeface="+mn-cs"/>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15" name="Afbeelding 14">
            <a:extLst>
              <a:ext uri="{FF2B5EF4-FFF2-40B4-BE49-F238E27FC236}">
                <a16:creationId xmlns:a16="http://schemas.microsoft.com/office/drawing/2014/main" id="{3C8AD9AC-786C-41FA-8D3C-1F579EA918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570005"/>
            <a:ext cx="836782" cy="709602"/>
          </a:xfrm>
          <a:prstGeom prst="rect">
            <a:avLst/>
          </a:prstGeom>
        </p:spPr>
      </p:pic>
      <p:pic>
        <p:nvPicPr>
          <p:cNvPr id="17" name="Afbeelding 16">
            <a:extLst>
              <a:ext uri="{FF2B5EF4-FFF2-40B4-BE49-F238E27FC236}">
                <a16:creationId xmlns:a16="http://schemas.microsoft.com/office/drawing/2014/main" id="{5AF66FF2-65B5-4E75-80FB-1AD095EE08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554664" y="1704466"/>
            <a:ext cx="836782" cy="701959"/>
          </a:xfrm>
          <a:prstGeom prst="rect">
            <a:avLst/>
          </a:prstGeom>
        </p:spPr>
      </p:pic>
      <p:sp>
        <p:nvSpPr>
          <p:cNvPr id="18" name="Tijdelijke aanduiding voor inhoud 5">
            <a:extLst>
              <a:ext uri="{FF2B5EF4-FFF2-40B4-BE49-F238E27FC236}">
                <a16:creationId xmlns:a16="http://schemas.microsoft.com/office/drawing/2014/main" id="{D8729D5A-9FCE-424A-BA8D-CF5994EDB1B6}"/>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400" b="1" dirty="0"/>
              <a:t>IBS Toetsing</a:t>
            </a:r>
          </a:p>
          <a:p>
            <a:pPr>
              <a:buFont typeface="Wingdings" panose="05000000000000000000" pitchFamily="2" charset="2"/>
              <a:buChar char="ü"/>
            </a:pPr>
            <a:r>
              <a:rPr lang="nl-NL" sz="1400" dirty="0"/>
              <a:t> Kennistoets</a:t>
            </a:r>
          </a:p>
          <a:p>
            <a:pPr>
              <a:buFont typeface="Wingdings" panose="05000000000000000000" pitchFamily="2" charset="2"/>
              <a:buChar char="ü"/>
            </a:pPr>
            <a:r>
              <a:rPr lang="nl-NL" sz="1400" dirty="0"/>
              <a:t> Visiedocument</a:t>
            </a:r>
          </a:p>
          <a:p>
            <a:pPr>
              <a:buFont typeface="Wingdings" panose="05000000000000000000" pitchFamily="2" charset="2"/>
              <a:buChar char="q"/>
            </a:pPr>
            <a:r>
              <a:rPr lang="nl-NL" sz="1400" dirty="0">
                <a:solidFill>
                  <a:schemeClr val="bg1">
                    <a:lumMod val="85000"/>
                  </a:schemeClr>
                </a:solidFill>
              </a:rPr>
              <a:t> Reflectiegesprek</a:t>
            </a:r>
          </a:p>
        </p:txBody>
      </p:sp>
      <p:pic>
        <p:nvPicPr>
          <p:cNvPr id="20" name="Afbeelding 19">
            <a:extLst>
              <a:ext uri="{FF2B5EF4-FFF2-40B4-BE49-F238E27FC236}">
                <a16:creationId xmlns:a16="http://schemas.microsoft.com/office/drawing/2014/main" id="{72ADD984-4BEC-4118-974C-4F5B62A337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64145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smart c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75" y="1474421"/>
            <a:ext cx="7712075" cy="4658094"/>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p:cNvSpPr txBox="1">
            <a:spLocks/>
          </p:cNvSpPr>
          <p:nvPr/>
        </p:nvSpPr>
        <p:spPr>
          <a:xfrm>
            <a:off x="2304737" y="480331"/>
            <a:ext cx="7772400" cy="928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800" b="1" dirty="0">
                <a:solidFill>
                  <a:schemeClr val="tx2">
                    <a:lumMod val="75000"/>
                  </a:schemeClr>
                </a:solidFill>
                <a:latin typeface="Agency FB" panose="020B0503020202020204" pitchFamily="34" charset="0"/>
              </a:rPr>
              <a:t>Smart </a:t>
            </a:r>
            <a:r>
              <a:rPr lang="nl-NL" sz="4800" b="1" dirty="0" err="1">
                <a:solidFill>
                  <a:schemeClr val="tx2">
                    <a:lumMod val="75000"/>
                  </a:schemeClr>
                </a:solidFill>
                <a:latin typeface="Agency FB" panose="020B0503020202020204" pitchFamily="34" charset="0"/>
              </a:rPr>
              <a:t>Cities</a:t>
            </a:r>
            <a:endParaRPr lang="nl-NL" sz="4800" b="1" dirty="0">
              <a:solidFill>
                <a:schemeClr val="tx2">
                  <a:lumMod val="75000"/>
                </a:schemeClr>
              </a:solidFill>
              <a:latin typeface="Agency FB" panose="020B0503020202020204" pitchFamily="34" charset="0"/>
            </a:endParaRPr>
          </a:p>
        </p:txBody>
      </p:sp>
    </p:spTree>
    <p:extLst>
      <p:ext uri="{BB962C8B-B14F-4D97-AF65-F5344CB8AC3E}">
        <p14:creationId xmlns:p14="http://schemas.microsoft.com/office/powerpoint/2010/main" val="378871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FCDCD-C66F-4AF7-9183-348BDF144034}"/>
              </a:ext>
            </a:extLst>
          </p:cNvPr>
          <p:cNvSpPr>
            <a:spLocks noGrp="1"/>
          </p:cNvSpPr>
          <p:nvPr>
            <p:ph type="title"/>
          </p:nvPr>
        </p:nvSpPr>
        <p:spPr/>
        <p:txBody>
          <a:bodyPr/>
          <a:lstStyle/>
          <a:p>
            <a:r>
              <a:rPr lang="nl-NL" dirty="0"/>
              <a:t>Waar denk je aan bij een ‘Smart City’?</a:t>
            </a:r>
          </a:p>
        </p:txBody>
      </p:sp>
      <p:sp>
        <p:nvSpPr>
          <p:cNvPr id="3" name="Tijdelijke aanduiding voor inhoud 2">
            <a:extLst>
              <a:ext uri="{FF2B5EF4-FFF2-40B4-BE49-F238E27FC236}">
                <a16:creationId xmlns:a16="http://schemas.microsoft.com/office/drawing/2014/main" id="{2FD6F2AF-5FB0-4F07-B5B6-63A5B0827E02}"/>
              </a:ext>
            </a:extLst>
          </p:cNvPr>
          <p:cNvSpPr>
            <a:spLocks noGrp="1"/>
          </p:cNvSpPr>
          <p:nvPr>
            <p:ph idx="1"/>
          </p:nvPr>
        </p:nvSpPr>
        <p:spPr>
          <a:xfrm>
            <a:off x="838200" y="1562735"/>
            <a:ext cx="10515600" cy="4351338"/>
          </a:xfrm>
        </p:spPr>
        <p:txBody>
          <a:bodyPr/>
          <a:lstStyle/>
          <a:p>
            <a:r>
              <a:rPr lang="nl-NL" dirty="0"/>
              <a:t>Verbondenheid van verschillende systemen via internet</a:t>
            </a:r>
          </a:p>
          <a:p>
            <a:r>
              <a:rPr lang="nl-NL" dirty="0"/>
              <a:t>Real-time analyseren van data</a:t>
            </a:r>
          </a:p>
          <a:p>
            <a:r>
              <a:rPr lang="nl-NL" dirty="0"/>
              <a:t>Gebruikt </a:t>
            </a:r>
            <a:r>
              <a:rPr lang="nl-NL" dirty="0">
                <a:sym typeface="Wingdings" panose="05000000000000000000" pitchFamily="2" charset="2"/>
              </a:rPr>
              <a:t>om steden beter te besturen</a:t>
            </a:r>
          </a:p>
          <a:p>
            <a:r>
              <a:rPr lang="nl-NL" dirty="0">
                <a:solidFill>
                  <a:srgbClr val="202122"/>
                </a:solidFill>
                <a:latin typeface="Arial" panose="020B0604020202020204" pitchFamily="34" charset="0"/>
              </a:rPr>
              <a:t>Onderdelen van het netwerk:</a:t>
            </a:r>
          </a:p>
          <a:p>
            <a:pPr lvl="1"/>
            <a:r>
              <a:rPr lang="nl-NL" b="0" i="0" dirty="0">
                <a:solidFill>
                  <a:srgbClr val="202122"/>
                </a:solidFill>
                <a:effectLst/>
                <a:latin typeface="Arial" panose="020B0604020202020204" pitchFamily="34" charset="0"/>
              </a:rPr>
              <a:t>Administraties</a:t>
            </a:r>
          </a:p>
          <a:p>
            <a:pPr lvl="1"/>
            <a:r>
              <a:rPr lang="nl-NL" dirty="0">
                <a:solidFill>
                  <a:srgbClr val="202122"/>
                </a:solidFill>
                <a:latin typeface="Arial" panose="020B0604020202020204" pitchFamily="34" charset="0"/>
              </a:rPr>
              <a:t>Bibliotheken</a:t>
            </a:r>
          </a:p>
          <a:p>
            <a:pPr lvl="1"/>
            <a:r>
              <a:rPr lang="nl-NL" b="0" i="0" dirty="0">
                <a:solidFill>
                  <a:srgbClr val="202122"/>
                </a:solidFill>
                <a:effectLst/>
                <a:latin typeface="Arial" panose="020B0604020202020204" pitchFamily="34" charset="0"/>
              </a:rPr>
              <a:t>Ziekenhuizen</a:t>
            </a:r>
          </a:p>
          <a:p>
            <a:pPr lvl="1"/>
            <a:r>
              <a:rPr lang="nl-NL" dirty="0">
                <a:solidFill>
                  <a:srgbClr val="202122"/>
                </a:solidFill>
                <a:latin typeface="Arial" panose="020B0604020202020204" pitchFamily="34" charset="0"/>
              </a:rPr>
              <a:t>Transportsystemen</a:t>
            </a:r>
          </a:p>
          <a:p>
            <a:pPr lvl="1"/>
            <a:r>
              <a:rPr lang="nl-NL" b="0" i="0" dirty="0">
                <a:solidFill>
                  <a:srgbClr val="202122"/>
                </a:solidFill>
                <a:effectLst/>
                <a:latin typeface="Arial" panose="020B0604020202020204" pitchFamily="34" charset="0"/>
              </a:rPr>
              <a:t>Voedselsystemen</a:t>
            </a:r>
          </a:p>
          <a:p>
            <a:pPr lvl="1"/>
            <a:r>
              <a:rPr lang="nl-NL" dirty="0">
                <a:solidFill>
                  <a:srgbClr val="202122"/>
                </a:solidFill>
                <a:latin typeface="Arial" panose="020B0604020202020204" pitchFamily="34" charset="0"/>
              </a:rPr>
              <a:t>Nutsbedrijven (</a:t>
            </a:r>
            <a:r>
              <a:rPr lang="nl-NL" dirty="0" err="1">
                <a:solidFill>
                  <a:srgbClr val="202122"/>
                </a:solidFill>
                <a:latin typeface="Arial" panose="020B0604020202020204" pitchFamily="34" charset="0"/>
              </a:rPr>
              <a:t>oa</a:t>
            </a:r>
            <a:r>
              <a:rPr lang="nl-NL" dirty="0">
                <a:solidFill>
                  <a:srgbClr val="202122"/>
                </a:solidFill>
                <a:latin typeface="Arial" panose="020B0604020202020204" pitchFamily="34" charset="0"/>
              </a:rPr>
              <a:t> verantwoordelijk voor gas, water, elektriciteit)</a:t>
            </a:r>
            <a:endParaRPr lang="nl-NL"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01222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err="1">
                <a:solidFill>
                  <a:schemeClr val="tx2">
                    <a:lumMod val="75000"/>
                  </a:schemeClr>
                </a:solidFill>
                <a:latin typeface="Agency FB" panose="020B0503020202020204" pitchFamily="34" charset="0"/>
              </a:rPr>
              <a:t>Sustainable</a:t>
            </a:r>
            <a:r>
              <a:rPr lang="nl-NL" sz="4800" b="1" dirty="0">
                <a:solidFill>
                  <a:schemeClr val="tx2">
                    <a:lumMod val="75000"/>
                  </a:schemeClr>
                </a:solidFill>
                <a:latin typeface="Agency FB" panose="020B0503020202020204" pitchFamily="34" charset="0"/>
              </a:rPr>
              <a:t> Development Goals</a:t>
            </a:r>
          </a:p>
        </p:txBody>
      </p:sp>
      <p:pic>
        <p:nvPicPr>
          <p:cNvPr id="4098" name="Picture 2" descr="Afbeeldingsresultaat voor sustainable development go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0334" y="1081332"/>
            <a:ext cx="8192866" cy="4984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sustainable development goals"/>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7470"/>
          <a:stretch/>
        </p:blipFill>
        <p:spPr bwMode="auto">
          <a:xfrm>
            <a:off x="2170334" y="1952171"/>
            <a:ext cx="8192866" cy="4114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sustainable development goa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251" t="44256" r="16919" b="28375"/>
          <a:stretch/>
        </p:blipFill>
        <p:spPr bwMode="auto">
          <a:xfrm>
            <a:off x="7590970" y="3280229"/>
            <a:ext cx="1378857" cy="136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14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Afbeeldingsresultaat voor goal 11 sustainable cities and commun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9"/>
            <a:ext cx="7697939" cy="363727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err="1">
                <a:solidFill>
                  <a:schemeClr val="tx2">
                    <a:lumMod val="75000"/>
                  </a:schemeClr>
                </a:solidFill>
                <a:latin typeface="Agency FB" panose="020B0503020202020204" pitchFamily="34" charset="0"/>
              </a:rPr>
              <a:t>Sustainable</a:t>
            </a:r>
            <a:r>
              <a:rPr lang="nl-NL" sz="4800" b="1" dirty="0">
                <a:solidFill>
                  <a:schemeClr val="tx2">
                    <a:lumMod val="75000"/>
                  </a:schemeClr>
                </a:solidFill>
                <a:latin typeface="Agency FB" panose="020B0503020202020204" pitchFamily="34" charset="0"/>
              </a:rPr>
              <a:t> </a:t>
            </a:r>
            <a:r>
              <a:rPr lang="nl-NL" sz="4800" b="1" dirty="0" err="1">
                <a:solidFill>
                  <a:schemeClr val="tx2">
                    <a:lumMod val="75000"/>
                  </a:schemeClr>
                </a:solidFill>
                <a:latin typeface="Agency FB" panose="020B0503020202020204" pitchFamily="34" charset="0"/>
              </a:rPr>
              <a:t>Cities</a:t>
            </a:r>
            <a:r>
              <a:rPr lang="nl-NL" sz="4800" b="1" dirty="0">
                <a:solidFill>
                  <a:schemeClr val="tx2">
                    <a:lumMod val="75000"/>
                  </a:schemeClr>
                </a:solidFill>
                <a:latin typeface="Agency FB" panose="020B0503020202020204" pitchFamily="34" charset="0"/>
              </a:rPr>
              <a:t> </a:t>
            </a:r>
            <a:r>
              <a:rPr lang="nl-NL" sz="4800" b="1" dirty="0" err="1">
                <a:solidFill>
                  <a:schemeClr val="tx2">
                    <a:lumMod val="75000"/>
                  </a:schemeClr>
                </a:solidFill>
                <a:latin typeface="Agency FB" panose="020B0503020202020204" pitchFamily="34" charset="0"/>
              </a:rPr>
              <a:t>and</a:t>
            </a:r>
            <a:r>
              <a:rPr lang="nl-NL" sz="4800" b="1" dirty="0">
                <a:solidFill>
                  <a:schemeClr val="tx2">
                    <a:lumMod val="75000"/>
                  </a:schemeClr>
                </a:solidFill>
                <a:latin typeface="Agency FB" panose="020B0503020202020204" pitchFamily="34" charset="0"/>
              </a:rPr>
              <a:t> </a:t>
            </a:r>
            <a:r>
              <a:rPr lang="nl-NL" sz="4800" b="1" dirty="0" err="1">
                <a:solidFill>
                  <a:schemeClr val="tx2">
                    <a:lumMod val="75000"/>
                  </a:schemeClr>
                </a:solidFill>
                <a:latin typeface="Agency FB" panose="020B0503020202020204" pitchFamily="34" charset="0"/>
              </a:rPr>
              <a:t>Communities</a:t>
            </a:r>
            <a:endParaRPr lang="nl-NL" sz="4800" b="1" dirty="0">
              <a:solidFill>
                <a:srgbClr val="FF0000"/>
              </a:solidFill>
              <a:latin typeface="Agency FB" panose="020B0503020202020204" pitchFamily="34" charset="0"/>
            </a:endParaRPr>
          </a:p>
        </p:txBody>
      </p:sp>
      <p:pic>
        <p:nvPicPr>
          <p:cNvPr id="4" name="Afbeelding 3"/>
          <p:cNvPicPr>
            <a:picLocks noChangeAspect="1"/>
          </p:cNvPicPr>
          <p:nvPr/>
        </p:nvPicPr>
        <p:blipFill rotWithShape="1">
          <a:blip r:embed="rId4"/>
          <a:srcRect t="2945" b="3684"/>
          <a:stretch/>
        </p:blipFill>
        <p:spPr>
          <a:xfrm>
            <a:off x="8765547" y="1690688"/>
            <a:ext cx="1501961" cy="1750419"/>
          </a:xfrm>
          <a:prstGeom prst="rect">
            <a:avLst/>
          </a:prstGeom>
        </p:spPr>
      </p:pic>
      <p:pic>
        <p:nvPicPr>
          <p:cNvPr id="5" name="Afbeelding 4"/>
          <p:cNvPicPr>
            <a:picLocks noChangeAspect="1"/>
          </p:cNvPicPr>
          <p:nvPr/>
        </p:nvPicPr>
        <p:blipFill>
          <a:blip r:embed="rId5"/>
          <a:stretch>
            <a:fillRect/>
          </a:stretch>
        </p:blipFill>
        <p:spPr>
          <a:xfrm>
            <a:off x="10267508" y="1690688"/>
            <a:ext cx="1475196" cy="1750419"/>
          </a:xfrm>
          <a:prstGeom prst="rect">
            <a:avLst/>
          </a:prstGeom>
        </p:spPr>
      </p:pic>
      <p:pic>
        <p:nvPicPr>
          <p:cNvPr id="8" name="Afbeelding 7"/>
          <p:cNvPicPr>
            <a:picLocks noChangeAspect="1"/>
          </p:cNvPicPr>
          <p:nvPr/>
        </p:nvPicPr>
        <p:blipFill>
          <a:blip r:embed="rId6"/>
          <a:stretch>
            <a:fillRect/>
          </a:stretch>
        </p:blipFill>
        <p:spPr>
          <a:xfrm>
            <a:off x="10309774" y="3558495"/>
            <a:ext cx="1393016" cy="1763036"/>
          </a:xfrm>
          <a:prstGeom prst="rect">
            <a:avLst/>
          </a:prstGeom>
        </p:spPr>
      </p:pic>
      <p:pic>
        <p:nvPicPr>
          <p:cNvPr id="12" name="Afbeelding 11"/>
          <p:cNvPicPr>
            <a:picLocks noChangeAspect="1"/>
          </p:cNvPicPr>
          <p:nvPr/>
        </p:nvPicPr>
        <p:blipFill>
          <a:blip r:embed="rId7"/>
          <a:stretch>
            <a:fillRect/>
          </a:stretch>
        </p:blipFill>
        <p:spPr>
          <a:xfrm>
            <a:off x="8788003" y="3558496"/>
            <a:ext cx="1414782" cy="1763036"/>
          </a:xfrm>
          <a:prstGeom prst="rect">
            <a:avLst/>
          </a:prstGeom>
        </p:spPr>
      </p:pic>
      <p:pic>
        <p:nvPicPr>
          <p:cNvPr id="5132" name="Picture 12" descr="Afbeeldingsresultaat voor sustainable development goals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73866" y="115169"/>
            <a:ext cx="1123080" cy="112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25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76DCF-505A-4AFA-9B53-76112363CE91}"/>
              </a:ext>
            </a:extLst>
          </p:cNvPr>
          <p:cNvSpPr>
            <a:spLocks noGrp="1"/>
          </p:cNvSpPr>
          <p:nvPr>
            <p:ph type="title"/>
          </p:nvPr>
        </p:nvSpPr>
        <p:spPr/>
        <p:txBody>
          <a:bodyPr/>
          <a:lstStyle/>
          <a:p>
            <a:r>
              <a:rPr lang="nl-NL" dirty="0"/>
              <a:t>Kijk op </a:t>
            </a:r>
            <a:r>
              <a:rPr lang="nl-NL" dirty="0">
                <a:hlinkClick r:id="rId3"/>
              </a:rPr>
              <a:t>Doel 11. Duurzame steden en gemeenschappen | SDG Nederland</a:t>
            </a:r>
            <a:r>
              <a:rPr lang="nl-NL" dirty="0"/>
              <a:t> </a:t>
            </a:r>
          </a:p>
        </p:txBody>
      </p:sp>
      <p:sp>
        <p:nvSpPr>
          <p:cNvPr id="3" name="Tijdelijke aanduiding voor inhoud 2">
            <a:extLst>
              <a:ext uri="{FF2B5EF4-FFF2-40B4-BE49-F238E27FC236}">
                <a16:creationId xmlns:a16="http://schemas.microsoft.com/office/drawing/2014/main" id="{30F9F595-60AE-4935-9D85-8BDF5A2604C4}"/>
              </a:ext>
            </a:extLst>
          </p:cNvPr>
          <p:cNvSpPr>
            <a:spLocks noGrp="1"/>
          </p:cNvSpPr>
          <p:nvPr>
            <p:ph idx="1"/>
          </p:nvPr>
        </p:nvSpPr>
        <p:spPr/>
        <p:txBody>
          <a:bodyPr/>
          <a:lstStyle/>
          <a:p>
            <a:r>
              <a:rPr lang="nl-NL" dirty="0"/>
              <a:t>Smart </a:t>
            </a:r>
            <a:r>
              <a:rPr lang="nl-NL" dirty="0" err="1"/>
              <a:t>Cities</a:t>
            </a:r>
            <a:r>
              <a:rPr lang="nl-NL" dirty="0"/>
              <a:t> zou een mogelijke innovatie kunnen zijn die nodig is voor het behalen voor SDG doel 11. </a:t>
            </a:r>
          </a:p>
          <a:p>
            <a:r>
              <a:rPr lang="nl-NL" dirty="0"/>
              <a:t>Welke subdoelen van deze SDG passen hier het beste bij?</a:t>
            </a:r>
          </a:p>
          <a:p>
            <a:endParaRPr lang="nl-NL" dirty="0"/>
          </a:p>
        </p:txBody>
      </p:sp>
    </p:spTree>
    <p:extLst>
      <p:ext uri="{BB962C8B-B14F-4D97-AF65-F5344CB8AC3E}">
        <p14:creationId xmlns:p14="http://schemas.microsoft.com/office/powerpoint/2010/main" val="318596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57646-7324-4D46-9762-2AC901CB2142}"/>
              </a:ext>
            </a:extLst>
          </p:cNvPr>
          <p:cNvSpPr>
            <a:spLocks noGrp="1"/>
          </p:cNvSpPr>
          <p:nvPr>
            <p:ph type="title"/>
          </p:nvPr>
        </p:nvSpPr>
        <p:spPr>
          <a:xfrm>
            <a:off x="838200" y="866861"/>
            <a:ext cx="10515600" cy="968375"/>
          </a:xfrm>
        </p:spPr>
        <p:txBody>
          <a:bodyPr/>
          <a:lstStyle/>
          <a:p>
            <a:r>
              <a:rPr lang="nl-NL" sz="3600" dirty="0"/>
              <a:t>Smart </a:t>
            </a:r>
            <a:r>
              <a:rPr lang="nl-NL" sz="3600" dirty="0" err="1"/>
              <a:t>cities</a:t>
            </a:r>
            <a:r>
              <a:rPr lang="nl-NL" sz="3600" dirty="0"/>
              <a:t> zouden kunnen helpen bij het behalen van SDG11. Welke subdoelen van SDG 11 passen bij smart </a:t>
            </a:r>
            <a:r>
              <a:rPr lang="nl-NL" sz="3600" dirty="0" err="1"/>
              <a:t>cities</a:t>
            </a:r>
            <a:r>
              <a:rPr lang="nl-NL" sz="3600" dirty="0"/>
              <a:t>?</a:t>
            </a:r>
            <a:br>
              <a:rPr lang="nl-NL" sz="3600" dirty="0"/>
            </a:br>
            <a:endParaRPr lang="nl-NL" sz="3600" dirty="0"/>
          </a:p>
        </p:txBody>
      </p:sp>
      <p:sp>
        <p:nvSpPr>
          <p:cNvPr id="3" name="Tijdelijke aanduiding voor inhoud 2">
            <a:extLst>
              <a:ext uri="{FF2B5EF4-FFF2-40B4-BE49-F238E27FC236}">
                <a16:creationId xmlns:a16="http://schemas.microsoft.com/office/drawing/2014/main" id="{1886A0B7-4129-455E-8D7D-058DB93A28A9}"/>
              </a:ext>
            </a:extLst>
          </p:cNvPr>
          <p:cNvSpPr>
            <a:spLocks noGrp="1"/>
          </p:cNvSpPr>
          <p:nvPr>
            <p:ph idx="1"/>
          </p:nvPr>
        </p:nvSpPr>
        <p:spPr>
          <a:xfrm>
            <a:off x="3899890" y="1952625"/>
            <a:ext cx="7531688" cy="4438651"/>
          </a:xfrm>
        </p:spPr>
        <p:txBody>
          <a:bodyPr/>
          <a:lstStyle/>
          <a:p>
            <a:r>
              <a:rPr lang="nl-NL" sz="1400" b="0" i="0" dirty="0">
                <a:solidFill>
                  <a:srgbClr val="262626"/>
                </a:solidFill>
                <a:effectLst/>
                <a:latin typeface="Open Sans"/>
              </a:rPr>
              <a:t>11.1  Tegen 2030 voor iedereen toegang voorzien tot adequate, veilige en betaalbare huisvesting en basisdiensten, en sloppenwijken verbeteren.</a:t>
            </a:r>
            <a:endParaRPr lang="nl-NL" sz="1400" b="0" i="0" kern="1200" dirty="0">
              <a:solidFill>
                <a:schemeClr val="tx1"/>
              </a:solidFill>
              <a:effectLst/>
              <a:latin typeface="+mn-lt"/>
              <a:ea typeface="+mn-ea"/>
              <a:cs typeface="+mn-cs"/>
            </a:endParaRPr>
          </a:p>
          <a:p>
            <a:r>
              <a:rPr lang="nl-NL" sz="1400" b="0" i="0" dirty="0">
                <a:solidFill>
                  <a:srgbClr val="262626"/>
                </a:solidFill>
                <a:effectLst/>
                <a:latin typeface="Open Sans"/>
              </a:rPr>
              <a:t>11.2 Tegen 2030 toegang voorzien tot veilige, betaalbare, toegankelijke en duurzame vervoerssystemen voor iedereen, waarbij de verkeersveiligheid verbeterd wordt, met name door het openbaar vervoer uit te breiden, met aandacht voor de behoeften van mensen in kwetsbare situaties, vrouwen, kinderen, personen met een handicap en ouderen</a:t>
            </a:r>
            <a:endParaRPr lang="nl-NL" sz="1400" b="0" i="0" kern="1200" dirty="0">
              <a:solidFill>
                <a:schemeClr val="tx1"/>
              </a:solidFill>
              <a:effectLst/>
              <a:latin typeface="+mn-lt"/>
              <a:ea typeface="+mn-ea"/>
              <a:cs typeface="+mn-cs"/>
            </a:endParaRPr>
          </a:p>
          <a:p>
            <a:r>
              <a:rPr lang="nl-NL" sz="1400" b="0" i="0" dirty="0">
                <a:solidFill>
                  <a:srgbClr val="262626"/>
                </a:solidFill>
                <a:effectLst/>
                <a:latin typeface="Open Sans"/>
              </a:rPr>
              <a:t>11.3 Tegen 2030 inclusieve en duurzame stadsontwikkeling en capaciteit opbouwen voor participatieve, geïntegreerde en duurzame planning en beheer van menselijke nederzettingen in alle landen.</a:t>
            </a:r>
          </a:p>
          <a:p>
            <a:r>
              <a:rPr lang="nl-NL" sz="1400" b="0" i="0" dirty="0">
                <a:solidFill>
                  <a:srgbClr val="262626"/>
                </a:solidFill>
                <a:effectLst/>
                <a:latin typeface="Open Sans"/>
              </a:rPr>
              <a:t>11.5 Tegen 2030 het aantal doden en getroffenen aanzienlijk verminderen en in aanzienlijke mate de rechtstreekse economische impact op het bruto binnenlands product terugschroeven dat veroorzaakt wordt door rampen, met inbegrip van rampen die met water verband houden, waarbij de klemtoon ligt op het beschermen van de armen en van mensen in kwetsbare situaties.</a:t>
            </a:r>
          </a:p>
          <a:p>
            <a:r>
              <a:rPr lang="nl-NL" sz="1400" b="0" i="0" dirty="0">
                <a:solidFill>
                  <a:srgbClr val="262626"/>
                </a:solidFill>
                <a:effectLst/>
                <a:latin typeface="Open Sans"/>
              </a:rPr>
              <a:t>11.6 Tegen 2030 de nadelige milieu-impact van steden per capita reduceren, ook door bijzondere aandacht te besteden aan de luchtkwaliteit en aan het gemeentelijk en ander afvalbeheer.</a:t>
            </a:r>
            <a:endParaRPr lang="nl-NL" sz="1400" b="0" i="0" kern="1200" dirty="0">
              <a:solidFill>
                <a:schemeClr val="tx1"/>
              </a:solidFill>
              <a:effectLst/>
              <a:latin typeface="+mn-lt"/>
              <a:ea typeface="+mn-ea"/>
              <a:cs typeface="+mn-cs"/>
            </a:endParaRPr>
          </a:p>
          <a:p>
            <a:endParaRPr lang="nl-NL" sz="1400" dirty="0"/>
          </a:p>
        </p:txBody>
      </p:sp>
      <p:pic>
        <p:nvPicPr>
          <p:cNvPr id="4" name="Afbeelding 3">
            <a:extLst>
              <a:ext uri="{FF2B5EF4-FFF2-40B4-BE49-F238E27FC236}">
                <a16:creationId xmlns:a16="http://schemas.microsoft.com/office/drawing/2014/main" id="{F796DD49-7D56-4123-B7F9-4508B9EA9D38}"/>
              </a:ext>
            </a:extLst>
          </p:cNvPr>
          <p:cNvPicPr>
            <a:picLocks noChangeAspect="1"/>
          </p:cNvPicPr>
          <p:nvPr/>
        </p:nvPicPr>
        <p:blipFill rotWithShape="1">
          <a:blip r:embed="rId2"/>
          <a:srcRect t="2945" b="3684"/>
          <a:stretch/>
        </p:blipFill>
        <p:spPr>
          <a:xfrm>
            <a:off x="737966" y="2120900"/>
            <a:ext cx="1501961" cy="1750419"/>
          </a:xfrm>
          <a:prstGeom prst="rect">
            <a:avLst/>
          </a:prstGeom>
        </p:spPr>
      </p:pic>
      <p:pic>
        <p:nvPicPr>
          <p:cNvPr id="5" name="Afbeelding 4">
            <a:extLst>
              <a:ext uri="{FF2B5EF4-FFF2-40B4-BE49-F238E27FC236}">
                <a16:creationId xmlns:a16="http://schemas.microsoft.com/office/drawing/2014/main" id="{27FE4DF4-9AB2-4317-BD47-1285B15B8254}"/>
              </a:ext>
            </a:extLst>
          </p:cNvPr>
          <p:cNvPicPr>
            <a:picLocks noChangeAspect="1"/>
          </p:cNvPicPr>
          <p:nvPr/>
        </p:nvPicPr>
        <p:blipFill>
          <a:blip r:embed="rId3"/>
          <a:stretch>
            <a:fillRect/>
          </a:stretch>
        </p:blipFill>
        <p:spPr>
          <a:xfrm>
            <a:off x="2239927" y="2120900"/>
            <a:ext cx="1475196" cy="1750419"/>
          </a:xfrm>
          <a:prstGeom prst="rect">
            <a:avLst/>
          </a:prstGeom>
        </p:spPr>
      </p:pic>
      <p:pic>
        <p:nvPicPr>
          <p:cNvPr id="6" name="Afbeelding 5">
            <a:extLst>
              <a:ext uri="{FF2B5EF4-FFF2-40B4-BE49-F238E27FC236}">
                <a16:creationId xmlns:a16="http://schemas.microsoft.com/office/drawing/2014/main" id="{BB35852D-1AFD-4373-89D9-342399F8D3F3}"/>
              </a:ext>
            </a:extLst>
          </p:cNvPr>
          <p:cNvPicPr>
            <a:picLocks noChangeAspect="1"/>
          </p:cNvPicPr>
          <p:nvPr/>
        </p:nvPicPr>
        <p:blipFill>
          <a:blip r:embed="rId4"/>
          <a:stretch>
            <a:fillRect/>
          </a:stretch>
        </p:blipFill>
        <p:spPr>
          <a:xfrm>
            <a:off x="2282193" y="3988707"/>
            <a:ext cx="1393016" cy="1763036"/>
          </a:xfrm>
          <a:prstGeom prst="rect">
            <a:avLst/>
          </a:prstGeom>
        </p:spPr>
      </p:pic>
      <p:pic>
        <p:nvPicPr>
          <p:cNvPr id="7" name="Afbeelding 6">
            <a:extLst>
              <a:ext uri="{FF2B5EF4-FFF2-40B4-BE49-F238E27FC236}">
                <a16:creationId xmlns:a16="http://schemas.microsoft.com/office/drawing/2014/main" id="{834A8FEF-660F-4A36-A6BF-5F905B5C3556}"/>
              </a:ext>
            </a:extLst>
          </p:cNvPr>
          <p:cNvPicPr>
            <a:picLocks noChangeAspect="1"/>
          </p:cNvPicPr>
          <p:nvPr/>
        </p:nvPicPr>
        <p:blipFill>
          <a:blip r:embed="rId5"/>
          <a:stretch>
            <a:fillRect/>
          </a:stretch>
        </p:blipFill>
        <p:spPr>
          <a:xfrm>
            <a:off x="760422" y="3988708"/>
            <a:ext cx="1414782" cy="1763036"/>
          </a:xfrm>
          <a:prstGeom prst="rect">
            <a:avLst/>
          </a:prstGeom>
        </p:spPr>
      </p:pic>
    </p:spTree>
    <p:extLst>
      <p:ext uri="{BB962C8B-B14F-4D97-AF65-F5344CB8AC3E}">
        <p14:creationId xmlns:p14="http://schemas.microsoft.com/office/powerpoint/2010/main" val="56954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2312932" y="1154623"/>
            <a:ext cx="7566135" cy="4856640"/>
          </a:xfrm>
          <a:prstGeom prst="rect">
            <a:avLst/>
          </a:prstGeom>
        </p:spPr>
      </p:pic>
      <p:sp>
        <p:nvSpPr>
          <p:cNvPr id="5"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7" name="Afbeelding 6"/>
          <p:cNvPicPr>
            <a:picLocks noChangeAspect="1"/>
          </p:cNvPicPr>
          <p:nvPr/>
        </p:nvPicPr>
        <p:blipFill>
          <a:blip r:embed="rId3">
            <a:duotone>
              <a:schemeClr val="bg2">
                <a:shade val="45000"/>
                <a:satMod val="135000"/>
              </a:schemeClr>
              <a:prstClr val="white"/>
            </a:duotone>
          </a:blip>
          <a:stretch>
            <a:fillRect/>
          </a:stretch>
        </p:blipFill>
        <p:spPr>
          <a:xfrm>
            <a:off x="2312933" y="1154623"/>
            <a:ext cx="7566135" cy="4856640"/>
          </a:xfrm>
          <a:prstGeom prst="rect">
            <a:avLst/>
          </a:prstGeom>
        </p:spPr>
      </p:pic>
      <p:pic>
        <p:nvPicPr>
          <p:cNvPr id="6" name="Afbeelding 5"/>
          <p:cNvPicPr>
            <a:picLocks noChangeAspect="1"/>
          </p:cNvPicPr>
          <p:nvPr/>
        </p:nvPicPr>
        <p:blipFill rotWithShape="1">
          <a:blip r:embed="rId3"/>
          <a:srcRect l="31369" t="67172" r="36656"/>
          <a:stretch/>
        </p:blipFill>
        <p:spPr>
          <a:xfrm>
            <a:off x="4686301" y="4416935"/>
            <a:ext cx="2419350" cy="1594328"/>
          </a:xfrm>
          <a:prstGeom prst="rect">
            <a:avLst/>
          </a:prstGeom>
        </p:spPr>
      </p:pic>
    </p:spTree>
    <p:extLst>
      <p:ext uri="{BB962C8B-B14F-4D97-AF65-F5344CB8AC3E}">
        <p14:creationId xmlns:p14="http://schemas.microsoft.com/office/powerpoint/2010/main" val="374672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E36E0A-9C61-4CD9-9253-2F018B5F375D}">
  <ds:schemaRefs>
    <ds:schemaRef ds:uri="http://schemas.microsoft.com/sharepoint/v3/contenttype/forms"/>
  </ds:schemaRefs>
</ds:datastoreItem>
</file>

<file path=customXml/itemProps2.xml><?xml version="1.0" encoding="utf-8"?>
<ds:datastoreItem xmlns:ds="http://schemas.openxmlformats.org/officeDocument/2006/customXml" ds:itemID="{A6CBE76C-2338-44A8-BC7D-61662BF7F4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AB6B72-213C-4554-B159-9744D6A0CE79}">
  <ds:schemaRefs>
    <ds:schemaRef ds:uri="http://www.w3.org/XML/1998/namespace"/>
    <ds:schemaRef ds:uri="34354c1b-6b8c-435b-ad50-990538c19557"/>
    <ds:schemaRef ds:uri="http://schemas.microsoft.com/office/2006/documentManagement/types"/>
    <ds:schemaRef ds:uri="http://purl.org/dc/dcmitype/"/>
    <ds:schemaRef ds:uri="http://schemas.microsoft.com/office/infopath/2007/PartnerControls"/>
    <ds:schemaRef ds:uri="http://purl.org/dc/elements/1.1/"/>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Thema1</Template>
  <TotalTime>5491</TotalTime>
  <Words>1616</Words>
  <Application>Microsoft Office PowerPoint</Application>
  <PresentationFormat>Breedbeeld</PresentationFormat>
  <Paragraphs>127</Paragraphs>
  <Slides>17</Slides>
  <Notes>12</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17</vt:i4>
      </vt:variant>
    </vt:vector>
  </HeadingPairs>
  <TitlesOfParts>
    <vt:vector size="27" baseType="lpstr">
      <vt:lpstr>Agency FB</vt:lpstr>
      <vt:lpstr>Arial</vt:lpstr>
      <vt:lpstr>Calibri</vt:lpstr>
      <vt:lpstr>Calibri Light</vt:lpstr>
      <vt:lpstr>Open Sans</vt:lpstr>
      <vt:lpstr>Oswald</vt:lpstr>
      <vt:lpstr>system-ui</vt:lpstr>
      <vt:lpstr>Ubuntu</vt:lpstr>
      <vt:lpstr>Wingdings</vt:lpstr>
      <vt:lpstr>Thema1</vt:lpstr>
      <vt:lpstr>Lesinhoud</vt:lpstr>
      <vt:lpstr>Stad van de toekomst</vt:lpstr>
      <vt:lpstr>PowerPoint-presentatie</vt:lpstr>
      <vt:lpstr>Waar denk je aan bij een ‘Smart City’?</vt:lpstr>
      <vt:lpstr>Sustainable Development Goals</vt:lpstr>
      <vt:lpstr>Sustainable Cities and Communities</vt:lpstr>
      <vt:lpstr>Kijk op Doel 11. Duurzame steden en gemeenschappen | SDG Nederland </vt:lpstr>
      <vt:lpstr>Smart cities zouden kunnen helpen bij het behalen van SDG11. Welke subdoelen van SDG 11 passen bij smart cities? </vt:lpstr>
      <vt:lpstr>De 4e industriële revolutie</vt:lpstr>
      <vt:lpstr>Internet of Things, Robotics and Smart Cities</vt:lpstr>
      <vt:lpstr>Steden in Nederland</vt:lpstr>
      <vt:lpstr>Smart …</vt:lpstr>
      <vt:lpstr>Smart …</vt:lpstr>
      <vt:lpstr>Smart …</vt:lpstr>
      <vt:lpstr>Smart Cities</vt:lpstr>
      <vt:lpstr>Smart City:</vt:lpstr>
      <vt:lpstr>Smart City:</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Marloes van den Akker</cp:lastModifiedBy>
  <cp:revision>63</cp:revision>
  <dcterms:created xsi:type="dcterms:W3CDTF">2017-09-05T13:31:36Z</dcterms:created>
  <dcterms:modified xsi:type="dcterms:W3CDTF">2021-03-11T11:19:16Z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